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58"/>
  </p:notesMasterIdLst>
  <p:handoutMasterIdLst>
    <p:handoutMasterId r:id="rId59"/>
  </p:handoutMasterIdLst>
  <p:sldIdLst>
    <p:sldId id="487" r:id="rId5"/>
    <p:sldId id="364" r:id="rId6"/>
    <p:sldId id="494" r:id="rId7"/>
    <p:sldId id="490" r:id="rId8"/>
    <p:sldId id="507" r:id="rId9"/>
    <p:sldId id="488" r:id="rId10"/>
    <p:sldId id="1309" r:id="rId11"/>
    <p:sldId id="486" r:id="rId12"/>
    <p:sldId id="431" r:id="rId13"/>
    <p:sldId id="265" r:id="rId14"/>
    <p:sldId id="283" r:id="rId15"/>
    <p:sldId id="284" r:id="rId16"/>
    <p:sldId id="285" r:id="rId17"/>
    <p:sldId id="288" r:id="rId18"/>
    <p:sldId id="497" r:id="rId19"/>
    <p:sldId id="409" r:id="rId20"/>
    <p:sldId id="506" r:id="rId21"/>
    <p:sldId id="455" r:id="rId22"/>
    <p:sldId id="505" r:id="rId23"/>
    <p:sldId id="272" r:id="rId24"/>
    <p:sldId id="273" r:id="rId25"/>
    <p:sldId id="274" r:id="rId26"/>
    <p:sldId id="508" r:id="rId27"/>
    <p:sldId id="292" r:id="rId28"/>
    <p:sldId id="509" r:id="rId29"/>
    <p:sldId id="492" r:id="rId30"/>
    <p:sldId id="348" r:id="rId31"/>
    <p:sldId id="295" r:id="rId32"/>
    <p:sldId id="465" r:id="rId33"/>
    <p:sldId id="350" r:id="rId34"/>
    <p:sldId id="524" r:id="rId35"/>
    <p:sldId id="330" r:id="rId36"/>
    <p:sldId id="331" r:id="rId37"/>
    <p:sldId id="334" r:id="rId38"/>
    <p:sldId id="457" r:id="rId39"/>
    <p:sldId id="510" r:id="rId40"/>
    <p:sldId id="477" r:id="rId41"/>
    <p:sldId id="522" r:id="rId42"/>
    <p:sldId id="279" r:id="rId43"/>
    <p:sldId id="513" r:id="rId44"/>
    <p:sldId id="416" r:id="rId45"/>
    <p:sldId id="447" r:id="rId46"/>
    <p:sldId id="502" r:id="rId47"/>
    <p:sldId id="478" r:id="rId48"/>
    <p:sldId id="299" r:id="rId49"/>
    <p:sldId id="280" r:id="rId50"/>
    <p:sldId id="362" r:id="rId51"/>
    <p:sldId id="388" r:id="rId52"/>
    <p:sldId id="520" r:id="rId53"/>
    <p:sldId id="521" r:id="rId54"/>
    <p:sldId id="1310" r:id="rId55"/>
    <p:sldId id="1311" r:id="rId56"/>
    <p:sldId id="380" r:id="rId57"/>
  </p:sldIdLst>
  <p:sldSz cx="9144000" cy="5143500" type="screen16x9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F2B"/>
    <a:srgbClr val="0070C0"/>
    <a:srgbClr val="600000"/>
    <a:srgbClr val="8A007D"/>
    <a:srgbClr val="FFA69F"/>
    <a:srgbClr val="5E2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FE15D4-B69B-4399-B3C8-A52D66A35D1F}" v="109" dt="2021-01-18T16:28:05.5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Service v Value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Heatmap!$AJ$2:$AJ$3</c:f>
              <c:strCache>
                <c:ptCount val="2"/>
                <c:pt idx="0">
                  <c:v>Value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"/>
            <c:marker>
              <c:symbol val="circle"/>
              <c:size val="6"/>
              <c:spPr>
                <a:solidFill>
                  <a:srgbClr val="FF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6D5B-4B8B-9E00-AF577FA14007}"/>
              </c:ext>
            </c:extLst>
          </c:dPt>
          <c:xVal>
            <c:numRef>
              <c:f>Heatmap!$AI$4:$AI$181</c:f>
              <c:numCache>
                <c:formatCode>0</c:formatCode>
                <c:ptCount val="10"/>
                <c:pt idx="0">
                  <c:v>68.473351400180661</c:v>
                </c:pt>
                <c:pt idx="1">
                  <c:v>67.118337850045179</c:v>
                </c:pt>
                <c:pt idx="2">
                  <c:v>75.06775067750678</c:v>
                </c:pt>
                <c:pt idx="3">
                  <c:v>72.628726287262865</c:v>
                </c:pt>
                <c:pt idx="4">
                  <c:v>48.690153568202348</c:v>
                </c:pt>
                <c:pt idx="5">
                  <c:v>64.408310749774159</c:v>
                </c:pt>
                <c:pt idx="6">
                  <c:v>64.317976513098472</c:v>
                </c:pt>
                <c:pt idx="7">
                  <c:v>63.956639566395665</c:v>
                </c:pt>
                <c:pt idx="8">
                  <c:v>81.120144534778689</c:v>
                </c:pt>
                <c:pt idx="9">
                  <c:v>50.677506775067755</c:v>
                </c:pt>
              </c:numCache>
            </c:numRef>
          </c:xVal>
          <c:yVal>
            <c:numRef>
              <c:f>Heatmap!$AJ$4:$AJ$181</c:f>
              <c:numCache>
                <c:formatCode>0</c:formatCode>
                <c:ptCount val="10"/>
                <c:pt idx="0">
                  <c:v>64.905149051490511</c:v>
                </c:pt>
                <c:pt idx="1">
                  <c:v>86.856368563685635</c:v>
                </c:pt>
                <c:pt idx="2">
                  <c:v>79.945799457994582</c:v>
                </c:pt>
                <c:pt idx="3">
                  <c:v>61.517615176151764</c:v>
                </c:pt>
                <c:pt idx="4">
                  <c:v>62.737127371273715</c:v>
                </c:pt>
                <c:pt idx="5">
                  <c:v>76.829268292682926</c:v>
                </c:pt>
                <c:pt idx="6">
                  <c:v>57.452574525745256</c:v>
                </c:pt>
                <c:pt idx="7">
                  <c:v>67.208672086720867</c:v>
                </c:pt>
                <c:pt idx="8">
                  <c:v>78.184281842818436</c:v>
                </c:pt>
                <c:pt idx="9">
                  <c:v>61.924119241192415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D5B-4B8B-9E00-AF577FA140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8352400"/>
        <c:axId val="728357320"/>
      </c:scatterChart>
      <c:valAx>
        <c:axId val="728352400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Service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8357320"/>
        <c:crosses val="autoZero"/>
        <c:crossBetween val="midCat"/>
        <c:majorUnit val="10"/>
      </c:valAx>
      <c:valAx>
        <c:axId val="72835732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VFM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83524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E5ACC-FA7F-4F47-A21A-55944FCE6E74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93AC7-BA6E-468E-A483-DE095D15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945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F2F76-7AD6-4F00-A13A-F6919FD7DD0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8AFC2-9317-4F43-B5F1-6D57763D8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010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005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658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134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011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041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916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940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1713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3096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5394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418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813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872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993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148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231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416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346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569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250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4CA54F7-63B8-4A23-B12E-20FAF258EB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68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" y="65463"/>
            <a:ext cx="4869180" cy="634079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34" y="948462"/>
            <a:ext cx="4869180" cy="38743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7807" y="1637871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739" y="4809744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E50D3B84-E830-492F-A055-2EA1C3BED5F8}" type="datetime1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18597" y="4809744"/>
            <a:ext cx="2400301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37222" y="-2768"/>
            <a:ext cx="984019" cy="198254"/>
          </a:xfrm>
        </p:spPr>
        <p:txBody>
          <a:bodyPr/>
          <a:lstStyle>
            <a:lvl1pPr>
              <a:defRPr sz="800" b="1">
                <a:solidFill>
                  <a:schemeClr val="bg1"/>
                </a:solidFill>
              </a:defRPr>
            </a:lvl1pPr>
          </a:lstStyle>
          <a:p>
            <a:fld id="{41229CA8-AF68-4A14-BFB4-C20CDAB1986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DEDBAA9-7879-48C4-9455-E5158D2A30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899" y="4443958"/>
            <a:ext cx="658416" cy="58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62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E259-DD0B-443C-B821-29BB0091B031}" type="datetime1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78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DD41-1198-46E3-ABC4-4C0606CC4416}" type="datetime1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100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8CD7-093B-4774-A6FC-211C08FEC171}" type="datetime1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63" y="4121534"/>
            <a:ext cx="658416" cy="58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97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42ED8C8-6B6F-4CF5-BD75-C0C446006A02}" type="datetime1">
              <a:rPr lang="en-GB" smtClean="0"/>
              <a:pPr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712" y="4844839"/>
            <a:ext cx="5184576" cy="273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CB59-531C-46B7-AAF6-458A67E9A52C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63" y="4536198"/>
            <a:ext cx="658416" cy="58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53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5D31-FB6E-4E4C-9FA8-BDBA599CA9B7}" type="datetime1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63" y="4120060"/>
            <a:ext cx="658416" cy="582485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0D63D80-F14A-4D08-946D-37BF629F4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0152" y="411510"/>
            <a:ext cx="2469211" cy="36689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1FC419F-C0A8-47B9-9442-C1E8FC08A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28" y="411511"/>
            <a:ext cx="4248472" cy="36689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2807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0C74A-2699-4AB5-9B19-A836D687662D}" type="datetime1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63" y="4120060"/>
            <a:ext cx="658416" cy="58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72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3666470-36B8-4451-9AE9-35E988975D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0538"/>
            <a:ext cx="9180512" cy="516403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9714" y="1203598"/>
            <a:ext cx="3126141" cy="108806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715" y="2492457"/>
            <a:ext cx="3126141" cy="2210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9866" y="843557"/>
            <a:ext cx="4169293" cy="38589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9715" y="4910114"/>
            <a:ext cx="1854203" cy="273844"/>
          </a:xfrm>
        </p:spPr>
        <p:txBody>
          <a:bodyPr/>
          <a:lstStyle/>
          <a:p>
            <a:fld id="{4FA6C534-2DE6-40A8-83DD-324F46888BB1}" type="datetime1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95736" y="4889758"/>
            <a:ext cx="6281399" cy="273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79997" y="4889757"/>
            <a:ext cx="984019" cy="273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1229CA8-AF68-4A14-BFB4-C20CDAB1986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800" y="4515070"/>
            <a:ext cx="658416" cy="58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51470"/>
            <a:ext cx="7543800" cy="100908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42072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694284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142072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694284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5291" y="4818186"/>
            <a:ext cx="648277" cy="273844"/>
          </a:xfrm>
        </p:spPr>
        <p:txBody>
          <a:bodyPr/>
          <a:lstStyle/>
          <a:p>
            <a:fld id="{76601751-CBCE-45F2-B4D9-6974CD6C3F50}" type="datetime1">
              <a:rPr lang="en-GB" smtClean="0"/>
              <a:t>20/01/2021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15616" y="4818186"/>
            <a:ext cx="3617103" cy="273844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59981" y="4869656"/>
            <a:ext cx="984019" cy="273844"/>
          </a:xfrm>
        </p:spPr>
        <p:txBody>
          <a:bodyPr/>
          <a:lstStyle/>
          <a:p>
            <a:fld id="{41229CA8-AF68-4A14-BFB4-C20CDAB1986E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63" y="4120060"/>
            <a:ext cx="658416" cy="582485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895149" y="1060917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527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51470"/>
            <a:ext cx="7543800" cy="577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710024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262236"/>
            <a:ext cx="3703320" cy="3109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710024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262236"/>
            <a:ext cx="3703320" cy="3109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E7DD0-8674-49B4-B3E3-EF3296E49F24}" type="datetime1">
              <a:rPr lang="en-GB" smtClean="0"/>
              <a:t>20/01/2021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63" y="4120060"/>
            <a:ext cx="658416" cy="582485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895149" y="628869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032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59BD52D-BF50-4317-AE27-5E00C0BFFB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571750"/>
            <a:ext cx="4464496" cy="175089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1081" y="4844839"/>
            <a:ext cx="810911" cy="273844"/>
          </a:xfrm>
        </p:spPr>
        <p:txBody>
          <a:bodyPr/>
          <a:lstStyle/>
          <a:p>
            <a:fld id="{FCF66620-8D38-485E-A844-97F1A57E3849}" type="datetime1">
              <a:rPr lang="en-GB" smtClean="0"/>
              <a:t>20/01/2021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7991" y="4838818"/>
            <a:ext cx="3617103" cy="273844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8198" y="4883099"/>
            <a:ext cx="984019" cy="273844"/>
          </a:xfrm>
        </p:spPr>
        <p:txBody>
          <a:bodyPr/>
          <a:lstStyle/>
          <a:p>
            <a:fld id="{41229CA8-AF68-4A14-BFB4-C20CDAB1986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63" y="4293521"/>
            <a:ext cx="658416" cy="58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97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CF31853-4244-477F-8FFC-C142BE3740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51435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-5636" y="4870121"/>
            <a:ext cx="740273" cy="273844"/>
          </a:xfrm>
        </p:spPr>
        <p:txBody>
          <a:bodyPr/>
          <a:lstStyle/>
          <a:p>
            <a:fld id="{8289E7E6-FA97-474F-ABA6-34E79F810E5B}" type="datetime1">
              <a:rPr lang="en-GB" smtClean="0"/>
              <a:t>20/01/2021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87624" y="4844839"/>
            <a:ext cx="3617103" cy="27384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48464" y="4877071"/>
            <a:ext cx="395536" cy="273844"/>
          </a:xfrm>
        </p:spPr>
        <p:txBody>
          <a:bodyPr/>
          <a:lstStyle/>
          <a:p>
            <a:fld id="{41229CA8-AF68-4A14-BFB4-C20CDAB1986E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4294586"/>
            <a:ext cx="658416" cy="58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88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115E527-48B3-4A76-AB4B-446F57E191D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512" y="2427734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4515966"/>
            <a:ext cx="4536504" cy="5036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-41541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9B97631-49AB-489E-8443-887C28B3347A}" type="datetime1">
              <a:rPr lang="en-GB" smtClean="0"/>
              <a:pPr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56176" y="4889758"/>
            <a:ext cx="23209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9160" y="4870121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41229CA8-AF68-4A14-BFB4-C20CDAB198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99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5" r:id="rId7"/>
    <p:sldLayoutId id="2147483679" r:id="rId8"/>
    <p:sldLayoutId id="2147483680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if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5C4D51D-22AE-43F9-95EC-76F11EE6966A}"/>
              </a:ext>
            </a:extLst>
          </p:cNvPr>
          <p:cNvSpPr txBox="1">
            <a:spLocks/>
          </p:cNvSpPr>
          <p:nvPr/>
        </p:nvSpPr>
        <p:spPr>
          <a:xfrm>
            <a:off x="107504" y="3514700"/>
            <a:ext cx="8642486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err="1"/>
              <a:t>Blairtummock</a:t>
            </a:r>
            <a:r>
              <a:rPr lang="en-GB" sz="4800"/>
              <a:t> Housing Association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9FAEB8-627E-4268-98B4-EB3D82B70044}"/>
              </a:ext>
            </a:extLst>
          </p:cNvPr>
          <p:cNvSpPr txBox="1">
            <a:spLocks/>
          </p:cNvSpPr>
          <p:nvPr/>
        </p:nvSpPr>
        <p:spPr>
          <a:xfrm>
            <a:off x="107504" y="4371950"/>
            <a:ext cx="75438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1600" b="1">
                <a:solidFill>
                  <a:schemeClr val="bg1"/>
                </a:solidFill>
              </a:rPr>
              <a:t>Performance analysis </a:t>
            </a:r>
          </a:p>
          <a:p>
            <a:pPr>
              <a:lnSpc>
                <a:spcPct val="110000"/>
              </a:lnSpc>
            </a:pPr>
            <a:r>
              <a:rPr lang="en-GB" sz="1600" b="1">
                <a:solidFill>
                  <a:schemeClr val="bg1"/>
                </a:solidFill>
              </a:rPr>
              <a:t>January 2021</a:t>
            </a:r>
            <a:endParaRPr lang="en-GB" sz="1600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BA9864-7124-4E9E-96F1-97E4A2D0F0DD}"/>
              </a:ext>
            </a:extLst>
          </p:cNvPr>
          <p:cNvSpPr txBox="1">
            <a:spLocks/>
          </p:cNvSpPr>
          <p:nvPr/>
        </p:nvSpPr>
        <p:spPr>
          <a:xfrm>
            <a:off x="8159981" y="4869656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788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1CCB59-531C-46B7-AAF6-458A67E9A52C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181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Opportunities to participate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1802" y="987574"/>
            <a:ext cx="2952327" cy="1408623"/>
          </a:xfrm>
        </p:spPr>
        <p:txBody>
          <a:bodyPr>
            <a:normAutofit/>
          </a:bodyPr>
          <a:lstStyle/>
          <a:p>
            <a:r>
              <a:rPr lang="en-GB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I5:</a:t>
            </a:r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percentage of tenants satisfied with the opportunities given to them to participate in their landlord’s decision making processes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358CB1-088C-4DC0-93EC-A2889E967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10</a:t>
            </a:fld>
            <a:endParaRPr lang="en-GB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63A3E5F-CA61-4C67-A3C3-ED65096C9B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944732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97.2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97.2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91.5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90.8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92.5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95.2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88.1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88.2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88.6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86.4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86.5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87.2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7032C6A-54DE-45A3-9003-97E76D5C5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0" y="778165"/>
            <a:ext cx="5333814" cy="427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97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Quality of home (all tenants)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1802" y="1079814"/>
            <a:ext cx="2952327" cy="1203904"/>
          </a:xfrm>
        </p:spPr>
        <p:txBody>
          <a:bodyPr>
            <a:normAutofit/>
          </a:bodyPr>
          <a:lstStyle/>
          <a:p>
            <a:endParaRPr lang="en-GB" sz="160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GB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I7:</a:t>
            </a:r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percentage of existing tenants satisfied with the quality of their home.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9BFF75-7602-4466-BDF2-489264B6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11</a:t>
            </a:fld>
            <a:endParaRPr lang="en-GB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190A9AA-6797-4062-ADEB-45B3E7D19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589500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96.4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96.4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88.9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89.2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89.6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90.3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89.1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88.7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88.4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88.4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88.1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87.2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F9AFF73-603A-4700-ADF3-13BB93DE2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6" y="775383"/>
            <a:ext cx="5302924" cy="427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55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Repairs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699542"/>
            <a:ext cx="2952328" cy="3472673"/>
          </a:xfrm>
        </p:spPr>
        <p:txBody>
          <a:bodyPr>
            <a:normAutofit/>
          </a:bodyPr>
          <a:lstStyle/>
          <a:p>
            <a:endParaRPr lang="en-GB" sz="160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GB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I12:</a:t>
            </a:r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percentage of tenants who have had repairs or maintenance carried out in last 12 months satisfied with the repairs and maintenance service.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72B97F-EA05-4068-8256-F8DD2E55B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12</a:t>
            </a:fld>
            <a:endParaRPr lang="en-GB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76B53BE-BA78-4AAB-BAF9-8ACCDF69B1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185387"/>
              </p:ext>
            </p:extLst>
          </p:nvPr>
        </p:nvGraphicFramePr>
        <p:xfrm>
          <a:off x="6012160" y="2396196"/>
          <a:ext cx="2952328" cy="892788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97.8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99.7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91.1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94.6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95.0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93.1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65697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92.3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92.5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91.0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92.1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91.7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90.8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E91CBEA-211C-419D-9BDD-83E9E4E7D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6" y="780585"/>
            <a:ext cx="5292533" cy="424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51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/>
              <a:t>Management of neighbourhood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1802" y="915567"/>
            <a:ext cx="2941939" cy="1368151"/>
          </a:xfrm>
        </p:spPr>
        <p:txBody>
          <a:bodyPr>
            <a:normAutofit/>
          </a:bodyPr>
          <a:lstStyle/>
          <a:p>
            <a:endParaRPr lang="en-GB" sz="160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GB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I13:</a:t>
            </a:r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Percentage of tenants satisfied with </a:t>
            </a:r>
            <a:r>
              <a:rPr lang="en-GB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landlord’s contribution to </a:t>
            </a:r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management of the neighbourhood they live in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44BA97-F9FD-42D3-A5C4-A2EB93926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13</a:t>
            </a:fld>
            <a:endParaRPr lang="en-GB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457D2E3-95BA-4685-A418-DD63DEE6B2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963633"/>
              </p:ext>
            </p:extLst>
          </p:nvPr>
        </p:nvGraphicFramePr>
        <p:xfrm>
          <a:off x="6012160" y="2396196"/>
          <a:ext cx="2952328" cy="893082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55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97.7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97.7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93.4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90.4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90.6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89.4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89.3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88.4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87.8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88.5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87.8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87.4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4855EDD-5ED8-4999-B831-1EB3E8EE9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9" y="795454"/>
            <a:ext cx="5264580" cy="423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2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Value for money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1802" y="915566"/>
            <a:ext cx="2952327" cy="3256649"/>
          </a:xfrm>
        </p:spPr>
        <p:txBody>
          <a:bodyPr>
            <a:normAutofit/>
          </a:bodyPr>
          <a:lstStyle/>
          <a:p>
            <a:endParaRPr lang="en-GB" sz="160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GB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I25:</a:t>
            </a:r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percentage of tenants who feel that the rent for their property represents good value for money.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A71F2A-B49F-4C26-98D1-1CF993621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14</a:t>
            </a:fld>
            <a:endParaRPr lang="en-GB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539A979-A71A-4DF6-AA48-CE84D53B0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516309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91.3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91.3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</a:rPr>
                        <a:t>92.1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83.6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86.3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88.8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83.9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83.4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83.5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83.4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83.2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83.6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72C4FA0-1339-4DF1-A547-4122FF53A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3" y="773151"/>
            <a:ext cx="5308409" cy="427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48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100"/>
              <a:t>Factoring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1802" y="627535"/>
            <a:ext cx="2952327" cy="1656184"/>
          </a:xfrm>
        </p:spPr>
        <p:txBody>
          <a:bodyPr>
            <a:normAutofit/>
          </a:bodyPr>
          <a:lstStyle/>
          <a:p>
            <a:endParaRPr lang="en-GB" sz="160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GB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I29:</a:t>
            </a:r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Percentage of tenants satisfied with the factoring service.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0DAAD7-9AFF-45A8-B28A-BCF375A62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15</a:t>
            </a:fld>
            <a:endParaRPr lang="en-GB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4579325-B60B-445A-8E9D-74B0EE4E0F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759544"/>
              </p:ext>
            </p:extLst>
          </p:nvPr>
        </p:nvGraphicFramePr>
        <p:xfrm>
          <a:off x="6012160" y="2396196"/>
          <a:ext cx="2952328" cy="892643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68584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75.0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75.0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 Light" panose="020F0302020204030204" pitchFamily="34" charset="0"/>
                        </a:rPr>
                        <a:t>75.0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79.6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78.3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65.9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100" b="0" i="0" u="none" strike="noStrike">
                        <a:solidFill>
                          <a:srgbClr val="696969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68.2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63.4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67.0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66.8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58DB377-9E56-4500-81CC-A763C15F9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2" y="775627"/>
            <a:ext cx="5309971" cy="427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28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C5E5EB-0E6D-4408-8507-BCE906E1D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16</a:t>
            </a:fld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8D49324-033C-4907-99E4-4DCECD18F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" y="65463"/>
            <a:ext cx="4869180" cy="634079"/>
          </a:xfrm>
        </p:spPr>
        <p:txBody>
          <a:bodyPr>
            <a:normAutofit/>
          </a:bodyPr>
          <a:lstStyle/>
          <a:p>
            <a:r>
              <a:rPr lang="en-GB" sz="3100"/>
              <a:t>Complaints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713C1A9-7275-4D5D-9552-47B285886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717631"/>
              </p:ext>
            </p:extLst>
          </p:nvPr>
        </p:nvGraphicFramePr>
        <p:xfrm>
          <a:off x="5809732" y="2747977"/>
          <a:ext cx="3022032" cy="1218676"/>
        </p:xfrm>
        <a:graphic>
          <a:graphicData uri="http://schemas.openxmlformats.org/drawingml/2006/table">
            <a:tbl>
              <a:tblPr/>
              <a:tblGrid>
                <a:gridCol w="1185861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612057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612057">
                  <a:extLst>
                    <a:ext uri="{9D8B030D-6E8A-4147-A177-3AD203B41FA5}">
                      <a16:colId xmlns:a16="http://schemas.microsoft.com/office/drawing/2014/main" val="1635411017"/>
                    </a:ext>
                  </a:extLst>
                </a:gridCol>
                <a:gridCol w="612057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</a:tblGrid>
              <a:tr h="191383">
                <a:tc>
                  <a:txBody>
                    <a:bodyPr/>
                    <a:lstStyle/>
                    <a:p>
                      <a:pPr algn="ctr" fontAlgn="b"/>
                      <a:endParaRPr lang="en-GB" sz="11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BHA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Peer Group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RSL Average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9138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Per 100 homes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6.8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5.8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6.7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9138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r>
                        <a:rPr lang="en-GB" sz="1100" b="1" i="0" u="none" strike="noStrike" kern="1200" baseline="30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st</a:t>
                      </a:r>
                      <a:r>
                        <a:rPr lang="en-GB" sz="1100" b="1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stage – days to respond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0.8</a:t>
                      </a:r>
                    </a:p>
                  </a:txBody>
                  <a:tcPr marL="7151" marR="7151" marT="7151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2.4</a:t>
                      </a:r>
                    </a:p>
                  </a:txBody>
                  <a:tcPr marL="7151" marR="7151" marT="7151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3.3</a:t>
                      </a:r>
                    </a:p>
                  </a:txBody>
                  <a:tcPr marL="7151" marR="7151" marT="7151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9138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100" b="1" i="0" u="none" strike="noStrike" kern="1200" baseline="30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nd</a:t>
                      </a:r>
                      <a:r>
                        <a:rPr lang="en-GB" sz="1100" b="1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stage – days to respond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8.0</a:t>
                      </a:r>
                    </a:p>
                  </a:txBody>
                  <a:tcPr marL="7151" marR="7151" marT="7151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14.3</a:t>
                      </a:r>
                    </a:p>
                  </a:txBody>
                  <a:tcPr marL="7151" marR="7151" marT="7151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15.7</a:t>
                      </a:r>
                    </a:p>
                  </a:txBody>
                  <a:tcPr marL="7151" marR="7151" marT="7151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970421"/>
                  </a:ext>
                </a:extLst>
              </a:tr>
            </a:tbl>
          </a:graphicData>
        </a:graphic>
      </p:graphicFrame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C73F4EFE-F697-4679-88A5-F5485C34C0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11802" y="627534"/>
            <a:ext cx="2952327" cy="2376263"/>
          </a:xfrm>
        </p:spPr>
        <p:txBody>
          <a:bodyPr>
            <a:noAutofit/>
          </a:bodyPr>
          <a:lstStyle/>
          <a:p>
            <a:endParaRPr lang="en-GB" sz="160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GB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I3:</a:t>
            </a:r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Complaints per 100 homes</a:t>
            </a:r>
          </a:p>
          <a:p>
            <a:r>
              <a:rPr lang="en-GB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I4:</a:t>
            </a:r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Time to respond to 1</a:t>
            </a:r>
            <a:r>
              <a:rPr lang="en-GB" sz="1600" baseline="30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</a:t>
            </a:r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&amp; 2</a:t>
            </a:r>
            <a:r>
              <a:rPr lang="en-GB" sz="1600" baseline="30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nd</a:t>
            </a:r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stage complaints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0653C0-F7DF-4881-85F6-C49EF54A9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4581489"/>
            <a:ext cx="5976306" cy="4965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B9D830-E5E8-4159-9DF9-A66026F96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3" y="800224"/>
            <a:ext cx="5196077" cy="377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98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0C6D5-84FB-4FF9-A5B6-4BEA3059F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571750"/>
            <a:ext cx="6552728" cy="1750893"/>
          </a:xfrm>
        </p:spPr>
        <p:txBody>
          <a:bodyPr/>
          <a:lstStyle/>
          <a:p>
            <a:r>
              <a:rPr lang="en-GB" sz="3600"/>
              <a:t>Housing Quality &amp; Maintenance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C9082D-8195-4C33-A177-9850630F6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074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SHQS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1802" y="884028"/>
            <a:ext cx="2952327" cy="936104"/>
          </a:xfrm>
        </p:spPr>
        <p:txBody>
          <a:bodyPr>
            <a:normAutofit/>
          </a:bodyPr>
          <a:lstStyle/>
          <a:p>
            <a:r>
              <a:rPr lang="en-GB" sz="1600" b="1" u="sng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Indicator 6:</a:t>
            </a:r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Percentage of stock meeting the Scottish Housing Quality Standard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F4D579-0C2D-488D-8899-CCE604370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18</a:t>
            </a:fld>
            <a:endParaRPr lang="en-GB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5758976-C947-42AB-9D88-D30332465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802734"/>
              </p:ext>
            </p:extLst>
          </p:nvPr>
        </p:nvGraphicFramePr>
        <p:xfrm>
          <a:off x="6012160" y="1932609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Meeting</a:t>
                      </a:r>
                      <a:r>
                        <a:rPr lang="en-GB" sz="1100" b="1" i="0" u="none" strike="noStrike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 SHQS</a:t>
                      </a:r>
                      <a:endParaRPr lang="en-GB" sz="11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100.0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100.0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</a:rPr>
                        <a:t>100.0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Exempt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</a:rPr>
                        <a:t>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Abeyances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</a:rPr>
                        <a:t>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970421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Failing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</a:rPr>
                        <a:t>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8277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F974F8F-CD2F-4C61-96D8-21C2CF7BF9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729967"/>
              </p:ext>
            </p:extLst>
          </p:nvPr>
        </p:nvGraphicFramePr>
        <p:xfrm>
          <a:off x="6012160" y="3044268"/>
          <a:ext cx="2952328" cy="894358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100.0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100.0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</a:rPr>
                        <a:t>100.0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683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97.2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97.8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98.5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93.9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93.0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92.9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94.2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93.7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94.4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6EFBF4D3-055C-4C7C-898C-988845414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4869913"/>
            <a:ext cx="4993704" cy="154791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31019102-47E8-4624-8930-359E3C388D65}"/>
              </a:ext>
            </a:extLst>
          </p:cNvPr>
          <p:cNvSpPr/>
          <p:nvPr/>
        </p:nvSpPr>
        <p:spPr>
          <a:xfrm rot="5400000">
            <a:off x="3269688" y="2463738"/>
            <a:ext cx="39624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16E7A7-ABAB-4E4C-B53F-A6D18EA67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21" y="780584"/>
            <a:ext cx="5090889" cy="4029309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3E83219B-46EA-45D4-9CDB-AB216A878096}"/>
              </a:ext>
            </a:extLst>
          </p:cNvPr>
          <p:cNvSpPr/>
          <p:nvPr/>
        </p:nvSpPr>
        <p:spPr>
          <a:xfrm rot="5400000">
            <a:off x="1608330" y="2931258"/>
            <a:ext cx="424479" cy="22602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12452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EESSH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1802" y="884027"/>
            <a:ext cx="2952327" cy="2312655"/>
          </a:xfrm>
        </p:spPr>
        <p:txBody>
          <a:bodyPr>
            <a:normAutofit fontScale="92500" lnSpcReduction="10000"/>
          </a:bodyPr>
          <a:lstStyle/>
          <a:p>
            <a:r>
              <a:rPr lang="en-GB" sz="1600" b="1" u="sng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Meeting EESSH: </a:t>
            </a:r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92.3%</a:t>
            </a:r>
            <a:endParaRPr lang="en-GB" sz="1600" b="1" u="sng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GB" sz="1600" b="1" u="sng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EPC:</a:t>
            </a:r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Percentage of stock with a  valid EPC certificate within each band</a:t>
            </a:r>
          </a:p>
          <a:p>
            <a:endParaRPr lang="en-GB" sz="160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en-GB" sz="160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en-GB" sz="1600" b="1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GB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C12: </a:t>
            </a:r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EPC is ‘C’ or better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F4D579-0C2D-488D-8899-CCE604370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19</a:t>
            </a:fld>
            <a:endParaRPr lang="en-GB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F974F8F-CD2F-4C61-96D8-21C2CF7BF9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161608"/>
              </p:ext>
            </p:extLst>
          </p:nvPr>
        </p:nvGraphicFramePr>
        <p:xfrm>
          <a:off x="6076734" y="3196682"/>
          <a:ext cx="2282021" cy="918062"/>
        </p:xfrm>
        <a:graphic>
          <a:graphicData uri="http://schemas.openxmlformats.org/drawingml/2006/table">
            <a:tbl>
              <a:tblPr/>
              <a:tblGrid>
                <a:gridCol w="1505162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776859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203086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99.0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683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95.7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82.8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73.0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E5CD31B-5113-4EDE-AAAD-6C9B115DF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654" y="4785123"/>
            <a:ext cx="3114675" cy="276225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06D3F6BE-AAB4-413E-908E-BF64525D2801}"/>
              </a:ext>
            </a:extLst>
          </p:cNvPr>
          <p:cNvSpPr/>
          <p:nvPr/>
        </p:nvSpPr>
        <p:spPr>
          <a:xfrm rot="5400000">
            <a:off x="701079" y="374292"/>
            <a:ext cx="424479" cy="226020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14F5426-075D-4AED-94E3-EB656C62FF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668982"/>
              </p:ext>
            </p:extLst>
          </p:nvPr>
        </p:nvGraphicFramePr>
        <p:xfrm>
          <a:off x="6012159" y="1932609"/>
          <a:ext cx="3060770" cy="521813"/>
        </p:xfrm>
        <a:graphic>
          <a:graphicData uri="http://schemas.openxmlformats.org/drawingml/2006/table">
            <a:tbl>
              <a:tblPr/>
              <a:tblGrid>
                <a:gridCol w="663522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342464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342464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342464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  <a:gridCol w="342464">
                  <a:extLst>
                    <a:ext uri="{9D8B030D-6E8A-4147-A177-3AD203B41FA5}">
                      <a16:colId xmlns:a16="http://schemas.microsoft.com/office/drawing/2014/main" val="1219907673"/>
                    </a:ext>
                  </a:extLst>
                </a:gridCol>
                <a:gridCol w="342464">
                  <a:extLst>
                    <a:ext uri="{9D8B030D-6E8A-4147-A177-3AD203B41FA5}">
                      <a16:colId xmlns:a16="http://schemas.microsoft.com/office/drawing/2014/main" val="2130349569"/>
                    </a:ext>
                  </a:extLst>
                </a:gridCol>
                <a:gridCol w="342464">
                  <a:extLst>
                    <a:ext uri="{9D8B030D-6E8A-4147-A177-3AD203B41FA5}">
                      <a16:colId xmlns:a16="http://schemas.microsoft.com/office/drawing/2014/main" val="2745263247"/>
                    </a:ext>
                  </a:extLst>
                </a:gridCol>
                <a:gridCol w="342464">
                  <a:extLst>
                    <a:ext uri="{9D8B030D-6E8A-4147-A177-3AD203B41FA5}">
                      <a16:colId xmlns:a16="http://schemas.microsoft.com/office/drawing/2014/main" val="368467228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B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C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D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E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F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G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97.9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350974CB-A859-4198-AC0B-8176FE219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871" y="785162"/>
            <a:ext cx="5196715" cy="394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4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/>
              <a:t>Key sector headlines for 2019-20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GB" sz="1200"/>
          </a:p>
          <a:p>
            <a:r>
              <a:rPr lang="en-GB" sz="1800" b="1"/>
              <a:t>Sector headlines </a:t>
            </a:r>
          </a:p>
          <a:p>
            <a:endParaRPr lang="en-GB" sz="1200"/>
          </a:p>
          <a:p>
            <a:endParaRPr lang="en-GB" sz="1800" i="1">
              <a:solidFill>
                <a:srgbClr val="FF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81403-45DD-4003-9E78-7C12C096C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B0D33A-8D21-47F8-AEF9-BCEEBEB28065}"/>
              </a:ext>
            </a:extLst>
          </p:cNvPr>
          <p:cNvSpPr txBox="1"/>
          <p:nvPr/>
        </p:nvSpPr>
        <p:spPr>
          <a:xfrm>
            <a:off x="160020" y="939496"/>
            <a:ext cx="8961221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b="0" i="0">
                <a:solidFill>
                  <a:srgbClr val="515151"/>
                </a:solidFill>
                <a:effectLst/>
                <a:latin typeface="Open Sans"/>
              </a:rPr>
              <a:t>There are around 1,500 more homes compared to last year, an increase of around 0.4%.</a:t>
            </a:r>
            <a:br>
              <a:rPr lang="en-GB" sz="1200" b="0" i="0">
                <a:solidFill>
                  <a:srgbClr val="515151"/>
                </a:solidFill>
                <a:effectLst/>
                <a:latin typeface="Open Sans"/>
              </a:rPr>
            </a:br>
            <a:endParaRPr lang="en-GB" sz="1200" b="0" i="0">
              <a:solidFill>
                <a:srgbClr val="515151"/>
              </a:solidFill>
              <a:effectLst/>
              <a:latin typeface="Open Sans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b="0" i="0">
                <a:solidFill>
                  <a:srgbClr val="515151"/>
                </a:solidFill>
                <a:effectLst/>
                <a:latin typeface="Open Sans"/>
              </a:rPr>
              <a:t>Overall satisfaction remains similar to last year.</a:t>
            </a:r>
            <a:br>
              <a:rPr lang="en-GB" sz="1200" b="0" i="0">
                <a:solidFill>
                  <a:srgbClr val="515151"/>
                </a:solidFill>
                <a:effectLst/>
                <a:latin typeface="Open Sans"/>
              </a:rPr>
            </a:br>
            <a:r>
              <a:rPr lang="en-GB" sz="1200" b="0" i="0">
                <a:solidFill>
                  <a:srgbClr val="515151"/>
                </a:solidFill>
                <a:effectLst/>
                <a:latin typeface="Open Sans"/>
              </a:rPr>
              <a:t> 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b="0" i="0">
                <a:solidFill>
                  <a:srgbClr val="515151"/>
                </a:solidFill>
                <a:effectLst/>
                <a:latin typeface="Open Sans"/>
              </a:rPr>
              <a:t>Stock meeting SHQS has increased, with failures falling.</a:t>
            </a:r>
            <a:br>
              <a:rPr lang="en-GB" sz="1200" b="0" i="0">
                <a:solidFill>
                  <a:srgbClr val="515151"/>
                </a:solidFill>
                <a:effectLst/>
                <a:latin typeface="Open Sans"/>
              </a:rPr>
            </a:br>
            <a:endParaRPr lang="en-GB" sz="1200" b="0" i="0">
              <a:solidFill>
                <a:srgbClr val="515151"/>
              </a:solidFill>
              <a:effectLst/>
              <a:latin typeface="Open Sans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b="0" i="0">
                <a:solidFill>
                  <a:srgbClr val="515151"/>
                </a:solidFill>
                <a:effectLst/>
                <a:latin typeface="Open Sans"/>
              </a:rPr>
              <a:t>The percentage of stock meeting EESSH is now 89%, but lower for LAs than RSLs </a:t>
            </a:r>
            <a:br>
              <a:rPr lang="en-GB" sz="1200" b="0" i="0">
                <a:solidFill>
                  <a:srgbClr val="515151"/>
                </a:solidFill>
                <a:effectLst/>
                <a:latin typeface="Open Sans"/>
              </a:rPr>
            </a:br>
            <a:endParaRPr lang="en-GB" sz="1200" b="0" i="0">
              <a:solidFill>
                <a:srgbClr val="515151"/>
              </a:solidFill>
              <a:effectLst/>
              <a:latin typeface="Open Sans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b="0" i="0">
                <a:solidFill>
                  <a:srgbClr val="515151"/>
                </a:solidFill>
                <a:effectLst/>
                <a:latin typeface="Open Sans"/>
              </a:rPr>
              <a:t>The average time to complete repairs remains the same.</a:t>
            </a:r>
            <a:br>
              <a:rPr lang="en-GB" sz="1200" b="0" i="0">
                <a:solidFill>
                  <a:srgbClr val="515151"/>
                </a:solidFill>
                <a:effectLst/>
                <a:latin typeface="Open Sans"/>
              </a:rPr>
            </a:br>
            <a:r>
              <a:rPr lang="en-GB" sz="1200" b="0" i="0">
                <a:solidFill>
                  <a:srgbClr val="515151"/>
                </a:solidFill>
                <a:effectLst/>
                <a:latin typeface="Open Sans"/>
              </a:rPr>
              <a:t> </a:t>
            </a:r>
            <a:br>
              <a:rPr lang="en-GB" sz="1200" b="0" i="0">
                <a:solidFill>
                  <a:srgbClr val="515151"/>
                </a:solidFill>
                <a:effectLst/>
                <a:latin typeface="Open Sans"/>
              </a:rPr>
            </a:br>
            <a:r>
              <a:rPr lang="en-GB" sz="1200" b="0" i="0">
                <a:solidFill>
                  <a:srgbClr val="515151"/>
                </a:solidFill>
                <a:effectLst/>
                <a:latin typeface="Open Sans"/>
              </a:rPr>
              <a:t>Tenancy sustainment for new tenants has fallen.</a:t>
            </a:r>
            <a:br>
              <a:rPr lang="en-GB" sz="1200" b="0" i="0">
                <a:solidFill>
                  <a:srgbClr val="515151"/>
                </a:solidFill>
                <a:effectLst/>
                <a:latin typeface="Open Sans"/>
              </a:rPr>
            </a:br>
            <a:endParaRPr lang="en-GB" sz="1200" b="0" i="0">
              <a:solidFill>
                <a:srgbClr val="515151"/>
              </a:solidFill>
              <a:effectLst/>
              <a:latin typeface="Open Sans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b="0" i="0">
                <a:solidFill>
                  <a:srgbClr val="515151"/>
                </a:solidFill>
                <a:effectLst/>
                <a:latin typeface="Open Sans"/>
              </a:rPr>
              <a:t>The number of evictions is down.</a:t>
            </a:r>
            <a:br>
              <a:rPr lang="en-GB" sz="1200" b="0" i="0">
                <a:solidFill>
                  <a:srgbClr val="515151"/>
                </a:solidFill>
                <a:effectLst/>
                <a:latin typeface="Open Sans"/>
              </a:rPr>
            </a:br>
            <a:endParaRPr lang="en-GB" sz="1200" b="0" i="0">
              <a:solidFill>
                <a:srgbClr val="515151"/>
              </a:solidFill>
              <a:effectLst/>
              <a:latin typeface="Open Sans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b="0" i="0">
                <a:solidFill>
                  <a:srgbClr val="515151"/>
                </a:solidFill>
                <a:effectLst/>
                <a:latin typeface="Open Sans"/>
              </a:rPr>
              <a:t>There was little sign of any impact from the COVID pandemic, with void rent loss and re-let times around the same, and a small increase in current arrears.</a:t>
            </a:r>
            <a:br>
              <a:rPr lang="en-GB" sz="1200" b="0" i="0">
                <a:solidFill>
                  <a:srgbClr val="515151"/>
                </a:solidFill>
                <a:effectLst/>
                <a:latin typeface="Open Sans"/>
              </a:rPr>
            </a:br>
            <a:endParaRPr lang="en-GB" sz="1200" b="0" i="0">
              <a:solidFill>
                <a:srgbClr val="515151"/>
              </a:solidFill>
              <a:effectLst/>
              <a:latin typeface="Open Sans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b="0" i="0">
                <a:solidFill>
                  <a:srgbClr val="515151"/>
                </a:solidFill>
                <a:effectLst/>
                <a:latin typeface="Open Sans"/>
              </a:rPr>
              <a:t>Homeless lets by RSLs has increased from 28% to 31%, still well below the LAs figure of 40%. Despite the increase in stock, the total number of lets was down slightly, reflecting a slightly lower tenancy turnover rate.</a:t>
            </a:r>
          </a:p>
          <a:p>
            <a:endParaRPr lang="en-US" sz="120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508452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Emergency repairs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915567"/>
            <a:ext cx="2952328" cy="1368152"/>
          </a:xfrm>
        </p:spPr>
        <p:txBody>
          <a:bodyPr>
            <a:normAutofit/>
          </a:bodyPr>
          <a:lstStyle/>
          <a:p>
            <a:endParaRPr lang="en-GB" sz="1200">
              <a:solidFill>
                <a:schemeClr val="tx1"/>
              </a:solidFill>
            </a:endParaRPr>
          </a:p>
          <a:p>
            <a:r>
              <a:rPr lang="en-GB" sz="1600" b="1" u="sng">
                <a:solidFill>
                  <a:schemeClr val="tx1"/>
                </a:solidFill>
                <a:latin typeface="+mj-lt"/>
              </a:rPr>
              <a:t>I8:</a:t>
            </a:r>
            <a:r>
              <a:rPr lang="en-GB" sz="1600">
                <a:solidFill>
                  <a:schemeClr val="tx1"/>
                </a:solidFill>
                <a:latin typeface="+mj-lt"/>
              </a:rPr>
              <a:t>  Average length of time taken to complete emergency repairs (hours)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6DEFDC-FD72-4AA8-B911-2DC0B937B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20</a:t>
            </a:fld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F20C4E1-D864-4DB1-8296-16DA2D51C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245028"/>
              </p:ext>
            </p:extLst>
          </p:nvPr>
        </p:nvGraphicFramePr>
        <p:xfrm>
          <a:off x="6012160" y="2396196"/>
          <a:ext cx="2952328" cy="892788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Hours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2.4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29489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4.0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DFEE3BB-92A5-439C-BC0B-EB0489D59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6" y="780584"/>
            <a:ext cx="5425397" cy="424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89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Non-emergency repairs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902263"/>
            <a:ext cx="2952328" cy="1255673"/>
          </a:xfrm>
        </p:spPr>
        <p:txBody>
          <a:bodyPr>
            <a:normAutofit/>
          </a:bodyPr>
          <a:lstStyle/>
          <a:p>
            <a:endParaRPr lang="en-GB" sz="1200">
              <a:solidFill>
                <a:schemeClr val="tx1"/>
              </a:solidFill>
            </a:endParaRPr>
          </a:p>
          <a:p>
            <a:r>
              <a:rPr lang="en-GB" sz="1600" b="1" u="sng">
                <a:solidFill>
                  <a:schemeClr val="tx1"/>
                </a:solidFill>
                <a:latin typeface="+mj-lt"/>
              </a:rPr>
              <a:t>I9:</a:t>
            </a:r>
            <a:r>
              <a:rPr lang="en-GB" sz="1600">
                <a:solidFill>
                  <a:schemeClr val="tx1"/>
                </a:solidFill>
                <a:latin typeface="+mj-lt"/>
              </a:rPr>
              <a:t>  Average length of time taken to complete non-emergency repairs (working days)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722B76-0C07-4373-8208-5F0A27F14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21</a:t>
            </a:fld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D9C350D-E117-4272-BF7D-321C8DE35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917996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days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 Light" panose="020F0302020204030204" pitchFamily="34" charset="0"/>
                        </a:rPr>
                        <a:t>3.5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5.2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5.5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5.7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6.4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6.6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6.4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F440901-138E-4B17-9BE7-683569134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1" y="780584"/>
            <a:ext cx="5404470" cy="425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41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Repairs Right First Time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868083"/>
            <a:ext cx="2947053" cy="1343627"/>
          </a:xfrm>
        </p:spPr>
        <p:txBody>
          <a:bodyPr>
            <a:normAutofit/>
          </a:bodyPr>
          <a:lstStyle/>
          <a:p>
            <a:endParaRPr lang="en-GB" sz="1600">
              <a:solidFill>
                <a:schemeClr val="tx1"/>
              </a:solidFill>
              <a:latin typeface="+mj-lt"/>
            </a:endParaRPr>
          </a:p>
          <a:p>
            <a:r>
              <a:rPr lang="en-GB" sz="1600" b="1">
                <a:solidFill>
                  <a:schemeClr val="tx1"/>
                </a:solidFill>
                <a:latin typeface="+mj-lt"/>
              </a:rPr>
              <a:t>I10:</a:t>
            </a:r>
            <a:r>
              <a:rPr lang="en-GB" sz="1600">
                <a:solidFill>
                  <a:schemeClr val="tx1"/>
                </a:solidFill>
                <a:latin typeface="+mj-lt"/>
              </a:rPr>
              <a:t>  Percentage of reactive repairs carried out in the last year completed right first time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C5E5B1-9856-49E6-83F8-79492F8AA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22</a:t>
            </a:fld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3D37178-90EF-4EDD-8644-25D8859A31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889701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96.7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96.9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</a:rPr>
                        <a:t>97.1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94.9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94.0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95.5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91.5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92.3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92.4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92.2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92.5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92.4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6FB0791-86C4-437C-9F5B-27538C213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2" y="784282"/>
            <a:ext cx="5442253" cy="423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12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Repairs satisfaction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699542"/>
            <a:ext cx="2952328" cy="3472673"/>
          </a:xfrm>
        </p:spPr>
        <p:txBody>
          <a:bodyPr>
            <a:normAutofit/>
          </a:bodyPr>
          <a:lstStyle/>
          <a:p>
            <a:endParaRPr lang="en-GB" sz="160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GB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I12:</a:t>
            </a:r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percentage of tenants who have had repairs or maintenance carried out in last 12 months satisfied with the repairs and maintenance service.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72B97F-EA05-4068-8256-F8DD2E55B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23</a:t>
            </a:fld>
            <a:endParaRPr lang="en-GB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76B53BE-BA78-4AAB-BAF9-8ACCDF69B1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746950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97.8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99.7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91.1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94.6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95.0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93.1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92.3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92.5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91.0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92.1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91.7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90.8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256BC26-AD0C-4A87-A92F-C269171EB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6" y="780585"/>
            <a:ext cx="5292533" cy="424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00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Gas safety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771551"/>
            <a:ext cx="2952328" cy="1255674"/>
          </a:xfrm>
        </p:spPr>
        <p:txBody>
          <a:bodyPr>
            <a:normAutofit/>
          </a:bodyPr>
          <a:lstStyle/>
          <a:p>
            <a:r>
              <a:rPr lang="en-GB" sz="1600" b="1">
                <a:solidFill>
                  <a:schemeClr val="tx1"/>
                </a:solidFill>
                <a:latin typeface="+mj-lt"/>
              </a:rPr>
              <a:t>I11:</a:t>
            </a:r>
            <a:r>
              <a:rPr lang="en-GB" sz="1600">
                <a:solidFill>
                  <a:schemeClr val="tx1"/>
                </a:solidFill>
                <a:latin typeface="+mj-lt"/>
              </a:rPr>
              <a:t>  Number of properties that failed to have a gas safety check and record completed by the anniversary date.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B61AD0-6D23-44EA-962D-3B482FEE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24</a:t>
            </a:fld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E6383AB-5F24-4292-862B-1DB50311AA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91845"/>
              </p:ext>
            </p:extLst>
          </p:nvPr>
        </p:nvGraphicFramePr>
        <p:xfrm>
          <a:off x="6012160" y="2180172"/>
          <a:ext cx="2664296" cy="896910"/>
        </p:xfrm>
        <a:graphic>
          <a:graphicData uri="http://schemas.openxmlformats.org/drawingml/2006/table">
            <a:tbl>
              <a:tblPr/>
              <a:tblGrid>
                <a:gridCol w="1757301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906995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Totals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 RSL Total </a:t>
                      </a:r>
                      <a:endParaRPr lang="en-US"/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Total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496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49665C1-5721-4C46-BA4C-1632F1FAF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7" y="817757"/>
            <a:ext cx="5463495" cy="421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36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0C6D5-84FB-4FF9-A5B6-4BEA3059F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571750"/>
            <a:ext cx="6552728" cy="1750893"/>
          </a:xfrm>
        </p:spPr>
        <p:txBody>
          <a:bodyPr/>
          <a:lstStyle/>
          <a:p>
            <a:r>
              <a:rPr lang="en-GB" sz="3600"/>
              <a:t>Access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C9082D-8195-4C33-A177-9850630F6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195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31A4FF-1249-4BBF-9F29-F72775C4D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333A5D6-CB07-49C5-AC3D-902CC816764E}"/>
              </a:ext>
            </a:extLst>
          </p:cNvPr>
          <p:cNvSpPr txBox="1">
            <a:spLocks/>
          </p:cNvSpPr>
          <p:nvPr/>
        </p:nvSpPr>
        <p:spPr>
          <a:xfrm>
            <a:off x="3635896" y="691503"/>
            <a:ext cx="2400300" cy="51209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>
                <a:latin typeface="+mj-lt"/>
              </a:rPr>
              <a:t>Housing lists &amp; lets</a:t>
            </a:r>
            <a:endParaRPr lang="en-GB" sz="1600">
              <a:latin typeface="+mj-lt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D6AD0F4-6F50-4390-8ABD-CA5101048D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083685"/>
              </p:ext>
            </p:extLst>
          </p:nvPr>
        </p:nvGraphicFramePr>
        <p:xfrm>
          <a:off x="3275856" y="1059582"/>
          <a:ext cx="4608512" cy="1680930"/>
        </p:xfrm>
        <a:graphic>
          <a:graphicData uri="http://schemas.openxmlformats.org/drawingml/2006/table">
            <a:tbl>
              <a:tblPr/>
              <a:tblGrid>
                <a:gridCol w="4059625">
                  <a:extLst>
                    <a:ext uri="{9D8B030D-6E8A-4147-A177-3AD203B41FA5}">
                      <a16:colId xmlns:a16="http://schemas.microsoft.com/office/drawing/2014/main" val="1725271171"/>
                    </a:ext>
                  </a:extLst>
                </a:gridCol>
                <a:gridCol w="548887">
                  <a:extLst>
                    <a:ext uri="{9D8B030D-6E8A-4147-A177-3AD203B41FA5}">
                      <a16:colId xmlns:a16="http://schemas.microsoft.com/office/drawing/2014/main" val="1231043105"/>
                    </a:ext>
                  </a:extLst>
                </a:gridCol>
              </a:tblGrid>
              <a:tr h="23548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General needs lets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574246"/>
                  </a:ext>
                </a:extLst>
              </a:tr>
              <a:tr h="23548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Supported housing lets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031555"/>
                  </a:ext>
                </a:extLst>
              </a:tr>
              <a:tr h="26802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Number of lets to existing tenants; 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165521"/>
                  </a:ext>
                </a:extLst>
              </a:tr>
              <a:tr h="23548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Number of lets to housing list applicants; 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424802"/>
                  </a:ext>
                </a:extLst>
              </a:tr>
              <a:tr h="23548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Number of mutual exchanges 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100661"/>
                  </a:ext>
                </a:extLst>
              </a:tr>
              <a:tr h="23548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Number of lets from other sources. 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021522"/>
                  </a:ext>
                </a:extLst>
              </a:tr>
              <a:tr h="23548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Number of applicants assessed as statutorily homeless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174053"/>
                  </a:ext>
                </a:extLst>
              </a:tr>
            </a:tbl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B7884DE1-542F-4D9E-98F3-785E70857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" y="65463"/>
            <a:ext cx="4869180" cy="634079"/>
          </a:xfrm>
        </p:spPr>
        <p:txBody>
          <a:bodyPr>
            <a:normAutofit/>
          </a:bodyPr>
          <a:lstStyle/>
          <a:p>
            <a:r>
              <a:rPr lang="en-GB" sz="3200">
                <a:solidFill>
                  <a:schemeClr val="bg1"/>
                </a:solidFill>
              </a:rPr>
              <a:t>Access</a:t>
            </a:r>
          </a:p>
        </p:txBody>
      </p:sp>
    </p:spTree>
    <p:extLst>
      <p:ext uri="{BB962C8B-B14F-4D97-AF65-F5344CB8AC3E}">
        <p14:creationId xmlns:p14="http://schemas.microsoft.com/office/powerpoint/2010/main" val="2729714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Turnover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1079815"/>
            <a:ext cx="2952328" cy="1203904"/>
          </a:xfrm>
        </p:spPr>
        <p:txBody>
          <a:bodyPr>
            <a:normAutofit/>
          </a:bodyPr>
          <a:lstStyle/>
          <a:p>
            <a:endParaRPr lang="en-GB" sz="1600">
              <a:solidFill>
                <a:schemeClr val="tx1"/>
              </a:solidFill>
              <a:latin typeface="+mj-lt"/>
            </a:endParaRPr>
          </a:p>
          <a:p>
            <a:r>
              <a:rPr lang="en-GB" sz="1600" b="1">
                <a:solidFill>
                  <a:schemeClr val="tx1"/>
                </a:solidFill>
                <a:latin typeface="+mj-lt"/>
              </a:rPr>
              <a:t>I17:</a:t>
            </a:r>
            <a:r>
              <a:rPr lang="en-GB" sz="1600">
                <a:solidFill>
                  <a:schemeClr val="tx1"/>
                </a:solidFill>
                <a:latin typeface="+mj-lt"/>
              </a:rPr>
              <a:t>  Percentage of lettable houses that became vacant in the last year.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5D2B0F-EAE0-4711-BEDB-4DB5D67C3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27</a:t>
            </a:fld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E0E2ED5-1010-4D4B-B936-C73787B44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727857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4.7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4.5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7.1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6.5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6.5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79B704F-E569-4C56-943F-5898E5E31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9" y="795453"/>
            <a:ext cx="5251776" cy="423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429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Offers refused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1079815"/>
            <a:ext cx="2952328" cy="1131896"/>
          </a:xfrm>
        </p:spPr>
        <p:txBody>
          <a:bodyPr>
            <a:normAutofit/>
          </a:bodyPr>
          <a:lstStyle/>
          <a:p>
            <a:endParaRPr lang="en-GB" sz="1600">
              <a:solidFill>
                <a:schemeClr val="tx1"/>
              </a:solidFill>
              <a:latin typeface="+mj-lt"/>
            </a:endParaRPr>
          </a:p>
          <a:p>
            <a:r>
              <a:rPr lang="en-GB" sz="1600" b="1">
                <a:solidFill>
                  <a:schemeClr val="tx1"/>
                </a:solidFill>
                <a:latin typeface="+mj-lt"/>
              </a:rPr>
              <a:t>I14:</a:t>
            </a:r>
            <a:r>
              <a:rPr lang="en-GB" sz="1600">
                <a:solidFill>
                  <a:schemeClr val="tx1"/>
                </a:solidFill>
                <a:latin typeface="+mj-lt"/>
              </a:rPr>
              <a:t>  Percentage of tenancy offers refused during the year.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748C7-601E-435A-B66A-C78C67BBC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28</a:t>
            </a:fld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C45F6EA-8E7B-4265-B837-48DB208DA9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179139"/>
              </p:ext>
            </p:extLst>
          </p:nvPr>
        </p:nvGraphicFramePr>
        <p:xfrm>
          <a:off x="6012160" y="2396196"/>
          <a:ext cx="2952328" cy="893547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6019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35.9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39.0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</a:rPr>
                        <a:t>20.6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21.7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23.9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24.2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30.8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31.1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29.5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35.9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36.3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34.2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ABD7E3C-1D71-481F-A87B-B475A0C4B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2" y="780586"/>
            <a:ext cx="5268680" cy="426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23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Lets by source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1804" y="843559"/>
            <a:ext cx="2945429" cy="1224136"/>
          </a:xfrm>
        </p:spPr>
        <p:txBody>
          <a:bodyPr>
            <a:normAutofit/>
          </a:bodyPr>
          <a:lstStyle/>
          <a:p>
            <a:endParaRPr lang="en-GB" sz="1600">
              <a:solidFill>
                <a:schemeClr val="tx1"/>
              </a:solidFill>
              <a:latin typeface="+mj-lt"/>
            </a:endParaRPr>
          </a:p>
          <a:p>
            <a:r>
              <a:rPr lang="en-GB" sz="1600" b="1">
                <a:solidFill>
                  <a:schemeClr val="tx1"/>
                </a:solidFill>
                <a:latin typeface="+mj-lt"/>
              </a:rPr>
              <a:t>C2:</a:t>
            </a:r>
            <a:r>
              <a:rPr lang="en-GB" sz="1600">
                <a:solidFill>
                  <a:schemeClr val="tx1"/>
                </a:solidFill>
                <a:latin typeface="+mj-lt"/>
              </a:rPr>
              <a:t>  The percentage of lets during the reporting year by source of let.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1F0F0B-57A2-4C30-93DB-35102C86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29</a:t>
            </a:fld>
            <a:endParaRPr lang="en-GB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4C5391E-AC77-48B2-9019-5A7C784E7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362787"/>
              </p:ext>
            </p:extLst>
          </p:nvPr>
        </p:nvGraphicFramePr>
        <p:xfrm>
          <a:off x="6012160" y="2396196"/>
          <a:ext cx="2952328" cy="1388088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BHA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Peer Group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RSL Average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Existing tenants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Homeless applicants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31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Housing list applicants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56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53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51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970421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LA Nominations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997958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Others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82779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8FC12DC-57D0-4425-8CAC-DB8E65AF8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7" y="752926"/>
            <a:ext cx="5513682" cy="38096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B5DAA9-01CF-429E-8B2A-3D9370426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7" y="4659982"/>
            <a:ext cx="5397898" cy="374276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F002306D-2B30-466F-B165-D4A31FD0D854}"/>
              </a:ext>
            </a:extLst>
          </p:cNvPr>
          <p:cNvSpPr/>
          <p:nvPr/>
        </p:nvSpPr>
        <p:spPr>
          <a:xfrm rot="5400000" flipV="1">
            <a:off x="651049" y="502477"/>
            <a:ext cx="282199" cy="214766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832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Overall summary - </a:t>
            </a:r>
            <a:r>
              <a:rPr lang="en-GB" sz="3200" b="1">
                <a:solidFill>
                  <a:schemeClr val="tx1"/>
                </a:solidFill>
                <a:highlight>
                  <a:srgbClr val="FFFF00"/>
                </a:highlight>
              </a:rPr>
              <a:t>2019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899592" y="947111"/>
            <a:ext cx="3024336" cy="3880329"/>
          </a:xfrm>
        </p:spPr>
        <p:txBody>
          <a:bodyPr>
            <a:normAutofit/>
          </a:bodyPr>
          <a:lstStyle/>
          <a:p>
            <a:r>
              <a:rPr lang="en-GB" sz="1600" b="1" u="sng">
                <a:solidFill>
                  <a:srgbClr val="00B050"/>
                </a:solidFill>
              </a:rPr>
              <a:t>Positives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GB" sz="1600">
              <a:solidFill>
                <a:srgbClr val="00B050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600">
                <a:solidFill>
                  <a:srgbClr val="00B050"/>
                </a:solidFill>
              </a:rPr>
              <a:t>Everything, especially:</a:t>
            </a:r>
          </a:p>
          <a:p>
            <a:pPr marL="269875" indent="-269875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GB" sz="1600">
                <a:solidFill>
                  <a:srgbClr val="00B050"/>
                </a:solidFill>
              </a:rPr>
              <a:t>EESSH (100% meeting in 2018/9)</a:t>
            </a:r>
          </a:p>
          <a:p>
            <a:pPr marL="269875" indent="-269875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GB" sz="1600">
                <a:solidFill>
                  <a:srgbClr val="00B050"/>
                </a:solidFill>
              </a:rPr>
              <a:t>0 evictions</a:t>
            </a:r>
          </a:p>
          <a:p>
            <a:pPr marL="269875" indent="-269875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GB" sz="1600">
                <a:solidFill>
                  <a:srgbClr val="00B050"/>
                </a:solidFill>
              </a:rPr>
              <a:t>low, low rent (£71.14)</a:t>
            </a:r>
          </a:p>
          <a:p>
            <a:pPr marL="269875" indent="-269875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GB" sz="1600">
                <a:solidFill>
                  <a:srgbClr val="00B050"/>
                </a:solidFill>
              </a:rPr>
              <a:t>very limited legal action, but still a good arrears record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GB" sz="1400">
              <a:solidFill>
                <a:srgbClr val="00B050"/>
              </a:solidFill>
            </a:endParaRPr>
          </a:p>
          <a:p>
            <a:pPr marL="182563" indent="-182563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û"/>
            </a:pPr>
            <a:endParaRPr lang="en-GB" sz="1400">
              <a:solidFill>
                <a:srgbClr val="5E2222"/>
              </a:solidFill>
            </a:endParaRPr>
          </a:p>
          <a:p>
            <a:endParaRPr lang="en-GB">
              <a:solidFill>
                <a:srgbClr val="5E2222"/>
              </a:solidFill>
            </a:endParaRPr>
          </a:p>
          <a:p>
            <a:endParaRPr lang="en-GB" sz="14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9D6675-D4C0-4563-87DA-A4846C043FBE}"/>
              </a:ext>
            </a:extLst>
          </p:cNvPr>
          <p:cNvSpPr txBox="1">
            <a:spLocks/>
          </p:cNvSpPr>
          <p:nvPr/>
        </p:nvSpPr>
        <p:spPr>
          <a:xfrm>
            <a:off x="4067944" y="947110"/>
            <a:ext cx="3024336" cy="388032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u="sng">
                <a:solidFill>
                  <a:srgbClr val="FF0000"/>
                </a:solidFill>
              </a:rPr>
              <a:t>Areas for concern?</a:t>
            </a:r>
          </a:p>
          <a:p>
            <a:pPr marL="269875" indent="-269875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û"/>
            </a:pPr>
            <a:endParaRPr lang="en-GB" sz="1400">
              <a:solidFill>
                <a:srgbClr val="FF0000"/>
              </a:solidFill>
            </a:endParaRPr>
          </a:p>
          <a:p>
            <a:pPr marL="269875" indent="-269875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û"/>
            </a:pPr>
            <a:r>
              <a:rPr lang="en-GB" sz="1600">
                <a:solidFill>
                  <a:srgbClr val="FF0000"/>
                </a:solidFill>
              </a:rPr>
              <a:t>23 offers refused</a:t>
            </a:r>
          </a:p>
          <a:p>
            <a:pPr marL="269875" indent="-269875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û"/>
            </a:pPr>
            <a:endParaRPr lang="en-GB" sz="1600">
              <a:solidFill>
                <a:srgbClr val="FF0000"/>
              </a:solidFill>
            </a:endParaRPr>
          </a:p>
          <a:p>
            <a:pPr marL="269875" indent="-269875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û"/>
            </a:pPr>
            <a:r>
              <a:rPr lang="en-GB" sz="1600">
                <a:solidFill>
                  <a:srgbClr val="FF0000"/>
                </a:solidFill>
              </a:rPr>
              <a:t>6 out of 35 lets to homeless</a:t>
            </a:r>
          </a:p>
          <a:p>
            <a:pPr marL="182563" indent="-182563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û"/>
            </a:pPr>
            <a:endParaRPr lang="en-GB" sz="1400">
              <a:solidFill>
                <a:srgbClr val="5E2222"/>
              </a:solidFill>
            </a:endParaRPr>
          </a:p>
          <a:p>
            <a:endParaRPr lang="en-GB">
              <a:solidFill>
                <a:srgbClr val="5E2222"/>
              </a:solidFill>
            </a:endParaRPr>
          </a:p>
          <a:p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7030336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Lets to homeless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771551"/>
            <a:ext cx="2952328" cy="1512168"/>
          </a:xfrm>
        </p:spPr>
        <p:txBody>
          <a:bodyPr>
            <a:normAutofit/>
          </a:bodyPr>
          <a:lstStyle/>
          <a:p>
            <a:endParaRPr lang="en-GB" sz="1600">
              <a:solidFill>
                <a:schemeClr val="tx1"/>
              </a:solidFill>
              <a:latin typeface="+mj-lt"/>
            </a:endParaRPr>
          </a:p>
          <a:p>
            <a:r>
              <a:rPr lang="en-GB" sz="1600" b="1">
                <a:solidFill>
                  <a:schemeClr val="tx1"/>
                </a:solidFill>
                <a:latin typeface="+mj-lt"/>
              </a:rPr>
              <a:t>C2:</a:t>
            </a:r>
            <a:r>
              <a:rPr lang="en-GB" sz="1600">
                <a:solidFill>
                  <a:schemeClr val="tx1"/>
                </a:solidFill>
                <a:latin typeface="+mj-lt"/>
              </a:rPr>
              <a:t>  The percentage of lets during the reporting year to tenants that have been assessed as statutorily homeless.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5785F2-D62B-4D0D-BBB3-C8A38AB8E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30</a:t>
            </a:fld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29882E9-B190-424B-B490-B85056467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529085"/>
              </p:ext>
            </p:extLst>
          </p:nvPr>
        </p:nvGraphicFramePr>
        <p:xfrm>
          <a:off x="6012160" y="2396196"/>
          <a:ext cx="2952328" cy="893082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55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6.9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17.1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</a:rPr>
                        <a:t>18.5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21.5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23.3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30.5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22.7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23.7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25.6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32.9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33.2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34.5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303714F6-2756-46A3-890D-231B9BF0D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3" y="793853"/>
            <a:ext cx="5269443" cy="424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971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63889-A5AC-49A2-A192-116B05960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08" y="131091"/>
            <a:ext cx="4869180" cy="634079"/>
          </a:xfrm>
        </p:spPr>
        <p:txBody>
          <a:bodyPr/>
          <a:lstStyle/>
          <a:p>
            <a:r>
              <a:rPr lang="en-GB" dirty="0"/>
              <a:t>Homeless referrals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DA3854-9DEE-47B9-AC49-94CCEEA84B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8268" y="1605503"/>
            <a:ext cx="2400300" cy="2534343"/>
          </a:xfrm>
        </p:spPr>
        <p:txBody>
          <a:bodyPr/>
          <a:lstStyle/>
          <a:p>
            <a:r>
              <a:rPr lang="en-GB" sz="1600" err="1">
                <a:solidFill>
                  <a:schemeClr val="tx1"/>
                </a:solidFill>
              </a:rPr>
              <a:t>Blairtummock</a:t>
            </a:r>
            <a:r>
              <a:rPr lang="en-GB" sz="1600">
                <a:solidFill>
                  <a:schemeClr val="tx1"/>
                </a:solidFill>
              </a:rPr>
              <a:t> HA</a:t>
            </a:r>
          </a:p>
          <a:p>
            <a:r>
              <a:rPr lang="en-GB" sz="1600">
                <a:solidFill>
                  <a:schemeClr val="tx1"/>
                </a:solidFill>
              </a:rPr>
              <a:t>Referrals 	15</a:t>
            </a:r>
          </a:p>
          <a:p>
            <a:r>
              <a:rPr lang="en-GB" sz="1600">
                <a:solidFill>
                  <a:schemeClr val="tx1"/>
                </a:solidFill>
              </a:rPr>
              <a:t>Offers		5</a:t>
            </a:r>
          </a:p>
          <a:p>
            <a:r>
              <a:rPr lang="en-GB" sz="1600">
                <a:solidFill>
                  <a:schemeClr val="tx1"/>
                </a:solidFill>
              </a:rPr>
              <a:t>Accepted 	5</a:t>
            </a:r>
          </a:p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60BE27-6F2A-4997-93FC-2BCE381C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pPr/>
              <a:t>31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3426D9-0D57-4116-A4FF-FFEC546A3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08" y="4609172"/>
            <a:ext cx="4973258" cy="4032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9FA706-C540-4EA5-8976-CA7F2BD64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908" y="842431"/>
            <a:ext cx="5055066" cy="3689479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EDBDDAC6-828F-42E2-B57E-4AD1E254D221}"/>
              </a:ext>
            </a:extLst>
          </p:cNvPr>
          <p:cNvSpPr/>
          <p:nvPr/>
        </p:nvSpPr>
        <p:spPr>
          <a:xfrm rot="5400000" flipV="1">
            <a:off x="780523" y="504207"/>
            <a:ext cx="282199" cy="214766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8866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Tenancy sustainment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D8626-B717-4918-A3C8-C87C716CE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32</a:t>
            </a:fld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D1F10D5-914F-48E6-A4E7-8287D092E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186418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93.0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93.1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</a:rPr>
                        <a:t>97.1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90.8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94.4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92.4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88.2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88.5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88.9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88.7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88.8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89.1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71445C4-EA14-4846-A272-2DD323189E87}"/>
              </a:ext>
            </a:extLst>
          </p:cNvPr>
          <p:cNvSpPr txBox="1">
            <a:spLocks/>
          </p:cNvSpPr>
          <p:nvPr/>
        </p:nvSpPr>
        <p:spPr>
          <a:xfrm>
            <a:off x="6012160" y="771551"/>
            <a:ext cx="2952328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125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>
              <a:solidFill>
                <a:schemeClr val="tx1"/>
              </a:solidFill>
              <a:latin typeface="+mj-lt"/>
            </a:endParaRPr>
          </a:p>
          <a:p>
            <a:r>
              <a:rPr lang="en-GB" sz="1600" b="1">
                <a:solidFill>
                  <a:schemeClr val="tx1"/>
                </a:solidFill>
                <a:latin typeface="+mj-lt"/>
              </a:rPr>
              <a:t>I16:  </a:t>
            </a:r>
            <a:r>
              <a:rPr lang="en-GB" sz="1600">
                <a:solidFill>
                  <a:schemeClr val="tx1"/>
                </a:solidFill>
                <a:latin typeface="+mj-lt"/>
              </a:rPr>
              <a:t>Percentage of new tenancies sustained for more than a year; all sources of let.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346285-9002-40E9-90A8-08E10BBC0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3" y="771551"/>
            <a:ext cx="5387898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583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/>
              <a:t>Tenancy sustainment (homeless)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987575"/>
            <a:ext cx="2952328" cy="1272406"/>
          </a:xfrm>
        </p:spPr>
        <p:txBody>
          <a:bodyPr>
            <a:normAutofit/>
          </a:bodyPr>
          <a:lstStyle/>
          <a:p>
            <a:endParaRPr lang="en-GB" sz="1600">
              <a:solidFill>
                <a:schemeClr val="tx1"/>
              </a:solidFill>
              <a:latin typeface="+mj-lt"/>
            </a:endParaRPr>
          </a:p>
          <a:p>
            <a:r>
              <a:rPr lang="en-GB" sz="1600" b="1">
                <a:solidFill>
                  <a:schemeClr val="tx1"/>
                </a:solidFill>
                <a:latin typeface="+mj-lt"/>
              </a:rPr>
              <a:t>I16:</a:t>
            </a:r>
            <a:r>
              <a:rPr lang="en-GB" sz="1600">
                <a:solidFill>
                  <a:schemeClr val="tx1"/>
                </a:solidFill>
                <a:latin typeface="+mj-lt"/>
              </a:rPr>
              <a:t>  Percentage of new tenancies sustained for more than a year; statutory homeless.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FF42AE-44E1-4506-BFE6-D8389FF9E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33</a:t>
            </a:fld>
            <a:endParaRPr lang="en-GB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DB56070-E318-4AB4-8E5A-8F7951385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015602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100.0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</a:rPr>
                        <a:t>100.0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87.2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91.8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87.6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89.7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89.3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89.2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88.2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87.9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88.1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2D70270-05C8-47B8-BBC2-EDCC089AA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7" y="780584"/>
            <a:ext cx="5471990" cy="426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009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Evictions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267495"/>
            <a:ext cx="2952328" cy="634079"/>
          </a:xfrm>
        </p:spPr>
        <p:txBody>
          <a:bodyPr>
            <a:normAutofit lnSpcReduction="10000"/>
          </a:bodyPr>
          <a:lstStyle/>
          <a:p>
            <a:r>
              <a:rPr lang="en-GB" sz="1600" b="1">
                <a:solidFill>
                  <a:schemeClr val="tx1"/>
                </a:solidFill>
                <a:latin typeface="+mj-lt"/>
              </a:rPr>
              <a:t>I22:</a:t>
            </a:r>
            <a:r>
              <a:rPr lang="en-GB" sz="1600">
                <a:solidFill>
                  <a:schemeClr val="tx1"/>
                </a:solidFill>
                <a:latin typeface="+mj-lt"/>
              </a:rPr>
              <a:t>  Evictions</a:t>
            </a:r>
          </a:p>
          <a:p>
            <a:r>
              <a:rPr lang="en-GB" sz="1600">
                <a:solidFill>
                  <a:schemeClr val="tx1"/>
                </a:solidFill>
                <a:latin typeface="+mj-lt"/>
              </a:rPr>
              <a:t>Evictions as a percentage of stock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2CF3-2422-4402-9B7E-E8D028A59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34</a:t>
            </a:fld>
            <a:endParaRPr lang="en-GB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0F3D61D-4D8B-4864-AF57-3E0FE0379A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466051"/>
              </p:ext>
            </p:extLst>
          </p:nvPr>
        </p:nvGraphicFramePr>
        <p:xfrm>
          <a:off x="6012160" y="91556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0.43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0.00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</a:rPr>
                        <a:t>0.00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0.17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0.30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0.32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0.32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0.33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0.27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0.38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0.39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0.31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99884D2F-C95B-4696-8B10-FA0F22982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854430"/>
            <a:ext cx="5220072" cy="223607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4A897B7-C063-4EC9-9AE2-823719E3E2CB}"/>
              </a:ext>
            </a:extLst>
          </p:cNvPr>
          <p:cNvSpPr txBox="1">
            <a:spLocks/>
          </p:cNvSpPr>
          <p:nvPr/>
        </p:nvSpPr>
        <p:spPr>
          <a:xfrm>
            <a:off x="6012160" y="2427734"/>
            <a:ext cx="295232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125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>
                <a:solidFill>
                  <a:schemeClr val="tx1"/>
                </a:solidFill>
                <a:latin typeface="+mj-lt"/>
              </a:rPr>
              <a:t>C4:</a:t>
            </a:r>
            <a:r>
              <a:rPr lang="en-GB" sz="1600">
                <a:solidFill>
                  <a:schemeClr val="tx1"/>
                </a:solidFill>
                <a:latin typeface="+mj-lt"/>
              </a:rPr>
              <a:t>  Abandonments as a percentage of stock.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3BCEAAE-FE82-4F22-B8BF-2B0B0E7BC9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120031"/>
              </p:ext>
            </p:extLst>
          </p:nvPr>
        </p:nvGraphicFramePr>
        <p:xfrm>
          <a:off x="6012160" y="3003798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0.43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0.28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0.42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0.53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0.44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0.48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0.52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0.56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0.54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0.56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0.60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0.57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720D42C1-2BA0-44BC-A884-E44205B511BD}"/>
              </a:ext>
            </a:extLst>
          </p:cNvPr>
          <p:cNvSpPr/>
          <p:nvPr/>
        </p:nvSpPr>
        <p:spPr>
          <a:xfrm rot="5400000" flipV="1">
            <a:off x="2924445" y="2294969"/>
            <a:ext cx="354444" cy="199119"/>
          </a:xfrm>
          <a:prstGeom prst="rightArrow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EF715F-AB88-438A-A6E0-00A1701BE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98" y="771551"/>
            <a:ext cx="5567564" cy="4082880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DEE5E2E4-1E1D-4EB5-92E8-277DE05C2516}"/>
              </a:ext>
            </a:extLst>
          </p:cNvPr>
          <p:cNvSpPr/>
          <p:nvPr/>
        </p:nvSpPr>
        <p:spPr>
          <a:xfrm rot="5400000" flipV="1">
            <a:off x="999005" y="2564509"/>
            <a:ext cx="282199" cy="214766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2249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Medical adaptations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915567"/>
            <a:ext cx="2952328" cy="1255674"/>
          </a:xfrm>
        </p:spPr>
        <p:txBody>
          <a:bodyPr>
            <a:normAutofit/>
          </a:bodyPr>
          <a:lstStyle/>
          <a:p>
            <a:endParaRPr lang="en-GB" sz="1200">
              <a:solidFill>
                <a:schemeClr val="tx1"/>
              </a:solidFill>
            </a:endParaRPr>
          </a:p>
          <a:p>
            <a:r>
              <a:rPr lang="en-GB" sz="1600" b="1">
                <a:solidFill>
                  <a:schemeClr val="tx1"/>
                </a:solidFill>
                <a:latin typeface="+mj-lt"/>
              </a:rPr>
              <a:t>I21:</a:t>
            </a:r>
            <a:r>
              <a:rPr lang="en-GB" sz="1600">
                <a:solidFill>
                  <a:schemeClr val="tx1"/>
                </a:solidFill>
                <a:latin typeface="+mj-lt"/>
              </a:rPr>
              <a:t>  The average number of days to complete medical adaptations during the reporting year.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FBDA27-BE38-43E1-A9BB-55EF3B70C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35</a:t>
            </a:fld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B8AE495-0C2C-4D9B-A16A-5EE804862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98081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Calendar Days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46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</a:rPr>
                        <a:t>22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74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78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45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62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58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50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48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49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42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A2883BC-E209-44BC-8BCC-2A973A6F8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3" y="795453"/>
            <a:ext cx="5295188" cy="423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430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Medical adaptations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915567"/>
            <a:ext cx="2952328" cy="1255674"/>
          </a:xfrm>
        </p:spPr>
        <p:txBody>
          <a:bodyPr>
            <a:normAutofit/>
          </a:bodyPr>
          <a:lstStyle/>
          <a:p>
            <a:endParaRPr lang="en-GB" sz="1200">
              <a:solidFill>
                <a:schemeClr val="tx1"/>
              </a:solidFill>
            </a:endParaRPr>
          </a:p>
          <a:p>
            <a:r>
              <a:rPr lang="en-GB" sz="1600" b="1">
                <a:solidFill>
                  <a:schemeClr val="tx1"/>
                </a:solidFill>
                <a:latin typeface="+mj-lt"/>
              </a:rPr>
              <a:t>I19:</a:t>
            </a:r>
            <a:r>
              <a:rPr lang="en-GB" sz="1600">
                <a:solidFill>
                  <a:schemeClr val="tx1"/>
                </a:solidFill>
                <a:latin typeface="+mj-lt"/>
              </a:rPr>
              <a:t>  Percentage of approved applications completed in year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FBDA27-BE38-43E1-A9BB-55EF3B70C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36</a:t>
            </a:fld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B8AE495-0C2C-4D9B-A16A-5EE804862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722704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100.0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100.0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94.7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78.7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82.0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89.0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81.1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83.7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82.2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84.3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84.7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83.8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13F7A78-156D-4452-875A-7FE75F475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7" y="780585"/>
            <a:ext cx="5319541" cy="427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7107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Rents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GB" sz="12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2E9F53-43E0-4329-8DBB-A842F6F43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7791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" y="65463"/>
            <a:ext cx="4869180" cy="634079"/>
          </a:xfrm>
        </p:spPr>
        <p:txBody>
          <a:bodyPr>
            <a:normAutofit/>
          </a:bodyPr>
          <a:lstStyle/>
          <a:p>
            <a:r>
              <a:rPr lang="en-GB" sz="3200"/>
              <a:t>Average rent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1059583"/>
            <a:ext cx="2952328" cy="1255674"/>
          </a:xfrm>
        </p:spPr>
        <p:txBody>
          <a:bodyPr>
            <a:normAutofit/>
          </a:bodyPr>
          <a:lstStyle/>
          <a:p>
            <a:endParaRPr lang="en-GB" sz="1600">
              <a:solidFill>
                <a:schemeClr val="tx1"/>
              </a:solidFill>
              <a:latin typeface="+mj-lt"/>
            </a:endParaRPr>
          </a:p>
          <a:p>
            <a:r>
              <a:rPr lang="en-GB" sz="1600" b="1">
                <a:solidFill>
                  <a:schemeClr val="tx1"/>
                </a:solidFill>
                <a:latin typeface="+mj-lt"/>
              </a:rPr>
              <a:t>C17:</a:t>
            </a:r>
            <a:r>
              <a:rPr lang="en-GB" sz="1600">
                <a:solidFill>
                  <a:schemeClr val="tx1"/>
                </a:solidFill>
                <a:latin typeface="+mj-lt"/>
              </a:rPr>
              <a:t>  Average weekly rent (£)</a:t>
            </a:r>
          </a:p>
          <a:p>
            <a:r>
              <a:rPr lang="en-GB" sz="1600">
                <a:solidFill>
                  <a:schemeClr val="tx1"/>
                </a:solidFill>
                <a:latin typeface="+mj-lt"/>
              </a:rPr>
              <a:t>- 3 Apt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DC55AF-A81E-4B76-B5AE-4A24C1AAD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38</a:t>
            </a:fld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C744086-739B-4110-9939-B59DF674F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624091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endParaRPr lang="en-GB" sz="1100" b="0" i="0" u="none" strike="noStrike">
                        <a:solidFill>
                          <a:srgbClr val="404040"/>
                        </a:solidFill>
                        <a:effectLst/>
                        <a:latin typeface="+mj-lt"/>
                      </a:endParaRP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67.17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69.58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71.37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73.06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75.48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76.79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80.63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83.45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86.22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74.94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77.70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" panose="020F0502020204030204" pitchFamily="34" charset="0"/>
                        </a:rPr>
                        <a:t>80.11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17EB0F0-E7EA-47B1-BE5B-12F6F8DD6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3" y="810322"/>
            <a:ext cx="5197153" cy="418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635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" y="65463"/>
            <a:ext cx="4869180" cy="634079"/>
          </a:xfrm>
        </p:spPr>
        <p:txBody>
          <a:bodyPr>
            <a:normAutofit/>
          </a:bodyPr>
          <a:lstStyle/>
          <a:p>
            <a:r>
              <a:rPr lang="en-GB" sz="3200"/>
              <a:t>Rent increase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1059583"/>
            <a:ext cx="2952328" cy="1255674"/>
          </a:xfrm>
        </p:spPr>
        <p:txBody>
          <a:bodyPr>
            <a:normAutofit/>
          </a:bodyPr>
          <a:lstStyle/>
          <a:p>
            <a:endParaRPr lang="en-GB" sz="1600">
              <a:solidFill>
                <a:schemeClr val="tx1"/>
              </a:solidFill>
              <a:latin typeface="+mj-lt"/>
            </a:endParaRPr>
          </a:p>
          <a:p>
            <a:r>
              <a:rPr lang="en-GB" sz="1600" b="1">
                <a:solidFill>
                  <a:schemeClr val="tx1"/>
                </a:solidFill>
                <a:latin typeface="+mj-lt"/>
              </a:rPr>
              <a:t>C5:</a:t>
            </a:r>
            <a:r>
              <a:rPr lang="en-GB" sz="1600">
                <a:solidFill>
                  <a:schemeClr val="tx1"/>
                </a:solidFill>
                <a:latin typeface="+mj-lt"/>
              </a:rPr>
              <a:t>  Average percentage change in weekly rent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DC55AF-A81E-4B76-B5AE-4A24C1AAD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39</a:t>
            </a:fld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C744086-739B-4110-9939-B59DF674F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055862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</a:rPr>
                        <a:t>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191BAB1-8B15-425A-ADD7-99D4E7D5C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3" y="780584"/>
            <a:ext cx="5243787" cy="423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13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F6E14E-3E21-45FF-809F-E36E77AC7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9668" y="-71459"/>
            <a:ext cx="984019" cy="273844"/>
          </a:xfrm>
        </p:spPr>
        <p:txBody>
          <a:bodyPr/>
          <a:lstStyle/>
          <a:p>
            <a:fld id="{41229CA8-AF68-4A14-BFB4-C20CDAB1986E}" type="slidenum">
              <a:rPr lang="en-GB" sz="800" b="1" smtClean="0">
                <a:solidFill>
                  <a:schemeClr val="bg1"/>
                </a:solidFill>
              </a:rPr>
              <a:pPr/>
              <a:t>4</a:t>
            </a:fld>
            <a:endParaRPr lang="en-GB" sz="800" b="1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126497-C464-4E80-9F9E-3CA539CD2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" y="65463"/>
            <a:ext cx="4869180" cy="634079"/>
          </a:xfrm>
        </p:spPr>
        <p:txBody>
          <a:bodyPr>
            <a:normAutofit/>
          </a:bodyPr>
          <a:lstStyle/>
          <a:p>
            <a:r>
              <a:rPr lang="en-GB" sz="3200">
                <a:solidFill>
                  <a:schemeClr val="bg1"/>
                </a:solidFill>
              </a:rPr>
              <a:t>Peer Group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3F544A2-B1ED-4315-B993-002AAB69564F}"/>
              </a:ext>
            </a:extLst>
          </p:cNvPr>
          <p:cNvSpPr txBox="1">
            <a:spLocks/>
          </p:cNvSpPr>
          <p:nvPr/>
        </p:nvSpPr>
        <p:spPr>
          <a:xfrm>
            <a:off x="807384" y="1299331"/>
            <a:ext cx="5957558" cy="4174158"/>
          </a:xfrm>
          <a:prstGeom prst="rect">
            <a:avLst/>
          </a:prstGeom>
        </p:spPr>
        <p:txBody>
          <a:bodyPr vert="horz" wrap="none" lIns="0" tIns="45720" rIns="0" bIns="45720" numCol="2" rtlCol="0">
            <a:no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base">
              <a:lnSpc>
                <a:spcPct val="150000"/>
              </a:lnSpc>
              <a:buFont typeface="+mj-lt"/>
              <a:buAutoNum type="arabicPeriod"/>
            </a:pPr>
            <a:r>
              <a:rPr lang="en-GB" sz="1450" b="0" i="0" u="none" strike="noStrike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450" i="0" u="none" strike="noStrike" err="1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Ardenglen</a:t>
            </a:r>
            <a:r>
              <a:rPr lang="en-GB" sz="1450" i="0" u="none" strike="noStrike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 Housing Association</a:t>
            </a:r>
          </a:p>
          <a:p>
            <a:pPr lvl="1" fontAlgn="base">
              <a:lnSpc>
                <a:spcPct val="150000"/>
              </a:lnSpc>
              <a:buFont typeface="+mj-lt"/>
              <a:buAutoNum type="arabicPeriod"/>
            </a:pPr>
            <a:r>
              <a:rPr lang="en-GB" sz="1450" i="0" u="none" strike="noStrike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450" i="0" u="none" strike="noStrike" err="1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Blairtummock</a:t>
            </a:r>
            <a:r>
              <a:rPr lang="en-GB" sz="1450" i="0" u="none" strike="noStrike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 Housing Association</a:t>
            </a:r>
          </a:p>
          <a:p>
            <a:pPr lvl="1" defTabSz="987425" fontAlgn="base">
              <a:lnSpc>
                <a:spcPct val="150000"/>
              </a:lnSpc>
              <a:buFont typeface="+mj-lt"/>
              <a:buAutoNum type="arabicPeriod"/>
            </a:pPr>
            <a:r>
              <a:rPr lang="en-GB" sz="1450" i="0" u="none" strike="noStrike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450" i="0" u="none" strike="noStrike" err="1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Calvay</a:t>
            </a:r>
            <a:r>
              <a:rPr lang="en-GB" sz="1450" i="0" u="none" strike="noStrike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 Housing Association</a:t>
            </a:r>
          </a:p>
          <a:p>
            <a:pPr lvl="1" fontAlgn="base">
              <a:lnSpc>
                <a:spcPct val="150000"/>
              </a:lnSpc>
              <a:buFont typeface="+mj-lt"/>
              <a:buAutoNum type="arabicPeriod"/>
            </a:pPr>
            <a:r>
              <a:rPr lang="en-GB" sz="1450" i="0" u="none" strike="noStrike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450" i="0" u="none" strike="noStrike" err="1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Cassiltoun</a:t>
            </a:r>
            <a:r>
              <a:rPr lang="en-GB" sz="1450" i="0" u="none" strike="noStrike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 Housing Association</a:t>
            </a:r>
          </a:p>
          <a:p>
            <a:pPr lvl="1" fontAlgn="base">
              <a:lnSpc>
                <a:spcPct val="150000"/>
              </a:lnSpc>
              <a:buFont typeface="+mj-lt"/>
              <a:buAutoNum type="arabicPeriod"/>
            </a:pPr>
            <a:r>
              <a:rPr lang="en-GB" sz="1450" i="0" u="none" strike="noStrike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 Charing Cross Housing Association</a:t>
            </a:r>
          </a:p>
          <a:p>
            <a:pPr lvl="1" fontAlgn="base">
              <a:lnSpc>
                <a:spcPct val="150000"/>
              </a:lnSpc>
              <a:buFont typeface="+mj-lt"/>
              <a:buAutoNum type="arabicPeriod"/>
            </a:pPr>
            <a:r>
              <a:rPr lang="en-GB" sz="1450" i="0" u="none" strike="noStrike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450" i="0" u="none" strike="noStrike" err="1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Dalmuir</a:t>
            </a:r>
            <a:r>
              <a:rPr lang="en-GB" sz="1450" i="0" u="none" strike="noStrike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 Park Housing Association</a:t>
            </a:r>
          </a:p>
          <a:p>
            <a:pPr lvl="1" fontAlgn="base">
              <a:lnSpc>
                <a:spcPct val="150000"/>
              </a:lnSpc>
              <a:buFont typeface="+mj-lt"/>
              <a:buAutoNum type="arabicPeriod"/>
            </a:pPr>
            <a:r>
              <a:rPr lang="en-GB" sz="1450" i="0" u="none" strike="noStrike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450" i="0" u="none" strike="noStrike" err="1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Easthall</a:t>
            </a:r>
            <a:r>
              <a:rPr lang="en-GB" sz="1450" i="0" u="none" strike="noStrike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 Park Housing Cooperative</a:t>
            </a:r>
          </a:p>
          <a:p>
            <a:pPr lvl="1" fontAlgn="base">
              <a:buFont typeface="+mj-lt"/>
              <a:buAutoNum type="arabicPeriod"/>
            </a:pPr>
            <a:endParaRPr lang="en-GB" sz="1400" b="1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3C9C7F2-663D-4586-B566-75EFB8C67E3A}"/>
              </a:ext>
            </a:extLst>
          </p:cNvPr>
          <p:cNvSpPr txBox="1">
            <a:spLocks/>
          </p:cNvSpPr>
          <p:nvPr/>
        </p:nvSpPr>
        <p:spPr>
          <a:xfrm>
            <a:off x="4286958" y="1299331"/>
            <a:ext cx="6532093" cy="4174158"/>
          </a:xfrm>
          <a:prstGeom prst="rect">
            <a:avLst/>
          </a:prstGeom>
        </p:spPr>
        <p:txBody>
          <a:bodyPr vert="horz" lIns="0" tIns="45720" rIns="0" bIns="45720" numCol="2" rtlCol="0">
            <a:no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76" lvl="1" indent="-342900" fontAlgn="base">
              <a:lnSpc>
                <a:spcPct val="150000"/>
              </a:lnSpc>
              <a:buFont typeface="+mj-lt"/>
              <a:buAutoNum type="arabicPeriod" startAt="8"/>
            </a:pPr>
            <a:r>
              <a:rPr lang="en-GB" sz="1450" b="0" i="0" u="none" strike="noStrike" err="1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Ferguslie</a:t>
            </a:r>
            <a:r>
              <a:rPr lang="en-GB" sz="1450" b="0" i="0" u="none" strike="noStrike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 Park Housing Association</a:t>
            </a:r>
          </a:p>
          <a:p>
            <a:pPr marL="444500" lvl="1" indent="-293688" fontAlgn="base">
              <a:lnSpc>
                <a:spcPct val="150000"/>
              </a:lnSpc>
              <a:buFont typeface="+mj-lt"/>
              <a:buAutoNum type="arabicPeriod" startAt="8"/>
            </a:pPr>
            <a:r>
              <a:rPr lang="en-GB" sz="1450" b="0" i="0" u="none" strike="noStrike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 Lanarkshire Housing Association</a:t>
            </a:r>
          </a:p>
          <a:p>
            <a:pPr marL="444500" lvl="1" indent="-293688" fontAlgn="base">
              <a:lnSpc>
                <a:spcPct val="150000"/>
              </a:lnSpc>
              <a:buFont typeface="+mj-lt"/>
              <a:buAutoNum type="arabicPeriod" startAt="8"/>
            </a:pPr>
            <a:r>
              <a:rPr lang="en-GB" sz="1450" b="0" i="0" u="none" strike="noStrike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450" b="0" i="0" u="none" strike="noStrike" err="1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Muirhouse</a:t>
            </a:r>
            <a:r>
              <a:rPr lang="en-GB" sz="1450" b="0" i="0" u="none" strike="noStrike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 Housing Association</a:t>
            </a:r>
          </a:p>
          <a:p>
            <a:pPr marL="444500" lvl="1" indent="-293688" fontAlgn="base">
              <a:lnSpc>
                <a:spcPct val="150000"/>
              </a:lnSpc>
              <a:buFont typeface="+mj-lt"/>
              <a:buAutoNum type="arabicPeriod" startAt="8"/>
            </a:pPr>
            <a:r>
              <a:rPr lang="en-GB" sz="1450" b="0" i="0" u="none" strike="noStrike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 Pineview Housing Association</a:t>
            </a:r>
          </a:p>
          <a:p>
            <a:pPr marL="444500" lvl="1" indent="-293688" fontAlgn="base">
              <a:lnSpc>
                <a:spcPct val="150000"/>
              </a:lnSpc>
              <a:buFont typeface="+mj-lt"/>
              <a:buAutoNum type="arabicPeriod" startAt="8"/>
            </a:pPr>
            <a:r>
              <a:rPr lang="en-GB" sz="1450" b="0" i="0" u="none" strike="noStrike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450" b="0" i="0" u="none" strike="noStrike" err="1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Reidvale</a:t>
            </a:r>
            <a:r>
              <a:rPr lang="en-GB" sz="1450" b="0" i="0" u="none" strike="noStrike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 Housing Association</a:t>
            </a:r>
          </a:p>
          <a:p>
            <a:pPr marL="444500" lvl="1" indent="-293688" fontAlgn="base">
              <a:lnSpc>
                <a:spcPct val="150000"/>
              </a:lnSpc>
              <a:buFont typeface="+mj-lt"/>
              <a:buAutoNum type="arabicPeriod" startAt="8"/>
            </a:pPr>
            <a:r>
              <a:rPr lang="en-GB" sz="1450" b="0" i="0" u="none" strike="noStrike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 Rosehill Housing Co-operative</a:t>
            </a:r>
          </a:p>
          <a:p>
            <a:pPr marL="444500" lvl="1" indent="-293688" fontAlgn="base">
              <a:lnSpc>
                <a:spcPct val="150000"/>
              </a:lnSpc>
              <a:buFont typeface="+mj-lt"/>
              <a:buAutoNum type="arabicPeriod" startAt="8"/>
            </a:pPr>
            <a:r>
              <a:rPr lang="en-GB" sz="1450" b="0" i="0" u="none" strike="noStrike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 Wellhouse Housing Association</a:t>
            </a:r>
            <a:endParaRPr lang="en-GB" sz="1400" b="1"/>
          </a:p>
        </p:txBody>
      </p:sp>
    </p:spTree>
    <p:extLst>
      <p:ext uri="{BB962C8B-B14F-4D97-AF65-F5344CB8AC3E}">
        <p14:creationId xmlns:p14="http://schemas.microsoft.com/office/powerpoint/2010/main" val="40939024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" y="65463"/>
            <a:ext cx="4869180" cy="634079"/>
          </a:xfrm>
        </p:spPr>
        <p:txBody>
          <a:bodyPr>
            <a:normAutofit/>
          </a:bodyPr>
          <a:lstStyle/>
          <a:p>
            <a:r>
              <a:rPr lang="en-GB" sz="3200"/>
              <a:t>Rent collection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1059583"/>
            <a:ext cx="2952328" cy="1255674"/>
          </a:xfrm>
        </p:spPr>
        <p:txBody>
          <a:bodyPr>
            <a:normAutofit/>
          </a:bodyPr>
          <a:lstStyle/>
          <a:p>
            <a:endParaRPr lang="en-GB" sz="1600">
              <a:solidFill>
                <a:schemeClr val="tx1"/>
              </a:solidFill>
              <a:latin typeface="+mj-lt"/>
            </a:endParaRPr>
          </a:p>
          <a:p>
            <a:r>
              <a:rPr lang="en-GB" sz="1600" b="1">
                <a:solidFill>
                  <a:schemeClr val="tx1"/>
                </a:solidFill>
                <a:latin typeface="+mj-lt"/>
              </a:rPr>
              <a:t>I26:</a:t>
            </a:r>
            <a:r>
              <a:rPr lang="en-GB" sz="1600">
                <a:solidFill>
                  <a:schemeClr val="tx1"/>
                </a:solidFill>
                <a:latin typeface="+mj-lt"/>
              </a:rPr>
              <a:t>  Rent collected from tenants as a percentage of total rent due in the reporting year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DC55AF-A81E-4B76-B5AE-4A24C1AAD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40</a:t>
            </a:fld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C744086-739B-4110-9939-B59DF674F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339998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100.5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99.0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</a:rPr>
                        <a:t>99.9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99.4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99.0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99.1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99.6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99.6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99.5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99.4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99.1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99.3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F5CE3A1-1B56-4943-A3EA-EEC551D25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3" y="788020"/>
            <a:ext cx="5301853" cy="425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282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Arrears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771551"/>
            <a:ext cx="2952328" cy="1512168"/>
          </a:xfrm>
        </p:spPr>
        <p:txBody>
          <a:bodyPr>
            <a:normAutofit/>
          </a:bodyPr>
          <a:lstStyle/>
          <a:p>
            <a:endParaRPr lang="en-GB" sz="1600">
              <a:solidFill>
                <a:schemeClr val="tx1"/>
              </a:solidFill>
              <a:latin typeface="+mj-lt"/>
            </a:endParaRPr>
          </a:p>
          <a:p>
            <a:r>
              <a:rPr lang="en-GB" sz="1600" b="1">
                <a:solidFill>
                  <a:schemeClr val="tx1"/>
                </a:solidFill>
                <a:latin typeface="+mj-lt"/>
              </a:rPr>
              <a:t>I27:</a:t>
            </a:r>
            <a:r>
              <a:rPr lang="en-GB" sz="1600">
                <a:solidFill>
                  <a:schemeClr val="tx1"/>
                </a:solidFill>
                <a:latin typeface="+mj-lt"/>
              </a:rPr>
              <a:t>  Current rent arrears (all tenants) as at 31 March each year as a percentage of rent due for the reporting year.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A5CF5-010A-4902-BA09-4212B6D51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41</a:t>
            </a:fld>
            <a:endParaRPr lang="en-GB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7538A31-79F1-4F62-8786-448740F8C4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122592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2.4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D35592C2-D8D4-489C-B834-96F5D16B2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6" y="4862746"/>
            <a:ext cx="5356452" cy="215291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771345D3-DA95-409A-A390-0FA23CAA87CA}"/>
              </a:ext>
            </a:extLst>
          </p:cNvPr>
          <p:cNvSpPr/>
          <p:nvPr/>
        </p:nvSpPr>
        <p:spPr>
          <a:xfrm rot="5400000">
            <a:off x="3095079" y="1451010"/>
            <a:ext cx="406983" cy="153250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44A221-A3C7-43DE-84E8-872778282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07" y="771551"/>
            <a:ext cx="5474572" cy="4034563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D41A61F4-F7FC-4F25-9591-88BB22219F1F}"/>
              </a:ext>
            </a:extLst>
          </p:cNvPr>
          <p:cNvSpPr/>
          <p:nvPr/>
        </p:nvSpPr>
        <p:spPr>
          <a:xfrm rot="5400000" flipV="1">
            <a:off x="602496" y="2288813"/>
            <a:ext cx="282199" cy="214766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7290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Arrears (trends)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1275606"/>
            <a:ext cx="2952328" cy="895165"/>
          </a:xfrm>
        </p:spPr>
        <p:txBody>
          <a:bodyPr>
            <a:normAutofit/>
          </a:bodyPr>
          <a:lstStyle/>
          <a:p>
            <a:endParaRPr lang="en-GB" sz="1600">
              <a:solidFill>
                <a:schemeClr val="tx1"/>
              </a:solidFill>
              <a:latin typeface="+mj-lt"/>
            </a:endParaRPr>
          </a:p>
          <a:p>
            <a:r>
              <a:rPr lang="en-GB" sz="1600" b="1">
                <a:solidFill>
                  <a:schemeClr val="tx1"/>
                </a:solidFill>
                <a:latin typeface="+mj-lt"/>
              </a:rPr>
              <a:t>I27:</a:t>
            </a:r>
            <a:r>
              <a:rPr lang="en-GB" sz="1600">
                <a:solidFill>
                  <a:schemeClr val="tx1"/>
                </a:solidFill>
                <a:latin typeface="+mj-lt"/>
              </a:rPr>
              <a:t>  Gross Arrears trends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3C5C18-B556-464C-8D3E-D0BA3ACDF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42</a:t>
            </a:fld>
            <a:endParaRPr lang="en-GB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D8E3F7D-DE4A-431B-9F20-C14468358B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476907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 Light" panose="020F0302020204030204" pitchFamily="34" charset="0"/>
                        </a:rPr>
                        <a:t>2.7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4.1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4.3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4.2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4.4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5.4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5.7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5.8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B5CBF80A-496A-415E-A8D9-3F3C6DCFC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1" y="4622568"/>
            <a:ext cx="5204068" cy="3642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56FB62-24F6-4501-84AB-3596DBA83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2" y="747627"/>
            <a:ext cx="5554917" cy="374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298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Arrears written off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987574"/>
            <a:ext cx="2952328" cy="1255675"/>
          </a:xfrm>
        </p:spPr>
        <p:txBody>
          <a:bodyPr>
            <a:normAutofit/>
          </a:bodyPr>
          <a:lstStyle/>
          <a:p>
            <a:endParaRPr lang="en-GB" sz="1600">
              <a:solidFill>
                <a:schemeClr val="tx1"/>
              </a:solidFill>
              <a:latin typeface="+mj-lt"/>
            </a:endParaRPr>
          </a:p>
          <a:p>
            <a:r>
              <a:rPr lang="en-GB" sz="1600" b="1">
                <a:solidFill>
                  <a:schemeClr val="tx1"/>
                </a:solidFill>
                <a:latin typeface="+mj-lt"/>
              </a:rPr>
              <a:t>C7</a:t>
            </a:r>
            <a:r>
              <a:rPr lang="en-GB" sz="1600">
                <a:solidFill>
                  <a:schemeClr val="tx1"/>
                </a:solidFill>
                <a:latin typeface="+mj-lt"/>
              </a:rPr>
              <a:t>:  percentage of former tenant rent arrears written off at the year end.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03E0E9-151E-4FE6-8FC7-F28248A79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43</a:t>
            </a:fld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E2458A5-0DE0-49A3-BB16-83AD7AF37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217322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43.1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53.7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</a:rPr>
                        <a:t>15.3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43.7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42.4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37.2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46.8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45.1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41.2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36.1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37.9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34.4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2E19DB8-F5AB-4470-8C26-0D4BE93D8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2" y="795454"/>
            <a:ext cx="5457723" cy="424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666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Voids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GB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41C0DE-482F-459E-AFB8-382597571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5329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err="1"/>
              <a:t>Relet</a:t>
            </a:r>
            <a:r>
              <a:rPr lang="en-GB" sz="3200"/>
              <a:t> times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987574"/>
            <a:ext cx="2952328" cy="1255675"/>
          </a:xfrm>
        </p:spPr>
        <p:txBody>
          <a:bodyPr>
            <a:normAutofit/>
          </a:bodyPr>
          <a:lstStyle/>
          <a:p>
            <a:endParaRPr lang="en-GB" sz="1600">
              <a:solidFill>
                <a:schemeClr val="tx1"/>
              </a:solidFill>
              <a:latin typeface="+mj-lt"/>
            </a:endParaRPr>
          </a:p>
          <a:p>
            <a:r>
              <a:rPr lang="en-GB" sz="1600" b="1">
                <a:solidFill>
                  <a:schemeClr val="tx1"/>
                </a:solidFill>
                <a:latin typeface="+mj-lt"/>
              </a:rPr>
              <a:t>I30:</a:t>
            </a:r>
            <a:r>
              <a:rPr lang="en-GB" sz="1600">
                <a:solidFill>
                  <a:schemeClr val="tx1"/>
                </a:solidFill>
                <a:latin typeface="+mj-lt"/>
              </a:rPr>
              <a:t>  Average length of time taken to </a:t>
            </a:r>
            <a:r>
              <a:rPr lang="en-GB" sz="1600" err="1">
                <a:solidFill>
                  <a:schemeClr val="tx1"/>
                </a:solidFill>
                <a:latin typeface="+mj-lt"/>
              </a:rPr>
              <a:t>relet</a:t>
            </a:r>
            <a:r>
              <a:rPr lang="en-GB" sz="1600">
                <a:solidFill>
                  <a:schemeClr val="tx1"/>
                </a:solidFill>
                <a:latin typeface="+mj-lt"/>
              </a:rPr>
              <a:t> properties in the last year (calendar days)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3D96AE-2AF9-45D1-B4BF-12DCF3ADD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45</a:t>
            </a:fld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8063B0B-3595-48CB-A16C-AB3E88F3BD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082347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14.1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11.6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</a:rPr>
                        <a:t>10.3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11.0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11.1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10.9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29.0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29.5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27.2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30.7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31.9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31.8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206DD90-8660-47C5-B407-D066961C8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2" y="773151"/>
            <a:ext cx="5418537" cy="425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310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Void rent loss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1059583"/>
            <a:ext cx="2952328" cy="1152128"/>
          </a:xfrm>
        </p:spPr>
        <p:txBody>
          <a:bodyPr>
            <a:normAutofit/>
          </a:bodyPr>
          <a:lstStyle/>
          <a:p>
            <a:endParaRPr lang="en-GB" sz="1600">
              <a:solidFill>
                <a:schemeClr val="tx1"/>
              </a:solidFill>
              <a:latin typeface="+mj-lt"/>
            </a:endParaRPr>
          </a:p>
          <a:p>
            <a:r>
              <a:rPr lang="en-GB" sz="1600" b="1">
                <a:solidFill>
                  <a:schemeClr val="tx1"/>
                </a:solidFill>
                <a:latin typeface="+mj-lt"/>
              </a:rPr>
              <a:t>I18:</a:t>
            </a:r>
            <a:r>
              <a:rPr lang="en-GB" sz="1600">
                <a:solidFill>
                  <a:schemeClr val="tx1"/>
                </a:solidFill>
                <a:latin typeface="+mj-lt"/>
              </a:rPr>
              <a:t>  percentage of rent lost through properties being empty in the last year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02EC1B-BE81-486A-BE08-E404F6299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46</a:t>
            </a:fld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1B9870F-317F-4DCD-8E01-047D7D36C6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062120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</a:rPr>
                        <a:t>0.1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9EA309D-A725-4521-91DC-C20E1C517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7" y="765717"/>
            <a:ext cx="5486360" cy="427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898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Void rent loss (trends)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72C43C-5979-45D3-A878-0332C611D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47</a:t>
            </a:fld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F01FB70-F57C-454F-ABFF-654DD43109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645572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</a:rPr>
                        <a:t>0.1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3A6E05A-C8AA-48D7-8F59-D8DBAEE19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12160" y="1059583"/>
            <a:ext cx="2952328" cy="1255674"/>
          </a:xfrm>
        </p:spPr>
        <p:txBody>
          <a:bodyPr>
            <a:normAutofit/>
          </a:bodyPr>
          <a:lstStyle/>
          <a:p>
            <a:endParaRPr lang="en-GB" sz="1600">
              <a:solidFill>
                <a:schemeClr val="tx1"/>
              </a:solidFill>
              <a:latin typeface="+mj-lt"/>
            </a:endParaRPr>
          </a:p>
          <a:p>
            <a:r>
              <a:rPr lang="en-GB" sz="1600" b="1">
                <a:solidFill>
                  <a:schemeClr val="tx1"/>
                </a:solidFill>
                <a:latin typeface="+mj-lt"/>
              </a:rPr>
              <a:t>I18:</a:t>
            </a:r>
            <a:r>
              <a:rPr lang="en-GB" sz="1600">
                <a:solidFill>
                  <a:schemeClr val="tx1"/>
                </a:solidFill>
                <a:latin typeface="+mj-lt"/>
              </a:rPr>
              <a:t>  percentage of rent lost through properties being empty in the last year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20D689-96D0-407E-B22E-A5B3D6883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22" y="789464"/>
            <a:ext cx="5417113" cy="39535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43B016-CB59-4CFC-9914-342FF7FA1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397" y="4757389"/>
            <a:ext cx="4162425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966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Landlord Report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51463" y="1637871"/>
            <a:ext cx="2400300" cy="2534343"/>
          </a:xfrm>
        </p:spPr>
        <p:txBody>
          <a:bodyPr>
            <a:normAutofit/>
          </a:bodyPr>
          <a:lstStyle/>
          <a:p>
            <a:endParaRPr lang="en-GB" sz="1200"/>
          </a:p>
          <a:p>
            <a:endParaRPr lang="en-GB" sz="1200"/>
          </a:p>
          <a:p>
            <a:endParaRPr lang="en-GB" sz="1200"/>
          </a:p>
          <a:p>
            <a:r>
              <a:rPr lang="en-GB" sz="1200"/>
              <a:t>Service and Value for Money</a:t>
            </a:r>
          </a:p>
          <a:p>
            <a:r>
              <a:rPr lang="en-GB" sz="1200"/>
              <a:t>Landlord Report Indicators</a:t>
            </a:r>
          </a:p>
          <a:p>
            <a:endParaRPr lang="en-GB" sz="120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3203848" y="1203598"/>
            <a:ext cx="2304256" cy="3017520"/>
          </a:xfrm>
        </p:spPr>
        <p:txBody>
          <a:bodyPr/>
          <a:lstStyle/>
          <a:p>
            <a:pPr marL="0" indent="0">
              <a:buNone/>
            </a:pPr>
            <a:r>
              <a:rPr lang="en-GB" sz="1600">
                <a:solidFill>
                  <a:schemeClr val="bg2">
                    <a:lumMod val="25000"/>
                  </a:schemeClr>
                </a:solidFill>
              </a:rPr>
              <a:t>Value for Money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200">
                <a:solidFill>
                  <a:schemeClr val="bg2">
                    <a:lumMod val="25000"/>
                  </a:schemeClr>
                </a:solidFill>
              </a:rPr>
              <a:t>Annual rent increase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200">
                <a:solidFill>
                  <a:schemeClr val="bg2">
                    <a:lumMod val="25000"/>
                  </a:schemeClr>
                </a:solidFill>
              </a:rPr>
              <a:t>Void </a:t>
            </a:r>
            <a:r>
              <a:rPr lang="en-GB" sz="1200" err="1">
                <a:solidFill>
                  <a:schemeClr val="bg2">
                    <a:lumMod val="25000"/>
                  </a:schemeClr>
                </a:solidFill>
              </a:rPr>
              <a:t>relet</a:t>
            </a:r>
            <a:r>
              <a:rPr lang="en-GB" sz="1200">
                <a:solidFill>
                  <a:schemeClr val="bg2">
                    <a:lumMod val="25000"/>
                  </a:schemeClr>
                </a:solidFill>
              </a:rPr>
              <a:t> time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200">
                <a:solidFill>
                  <a:schemeClr val="bg2">
                    <a:lumMod val="25000"/>
                  </a:schemeClr>
                </a:solidFill>
              </a:rPr>
              <a:t>Void rent loss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200">
                <a:solidFill>
                  <a:schemeClr val="bg2">
                    <a:lumMod val="25000"/>
                  </a:schemeClr>
                </a:solidFill>
              </a:rPr>
              <a:t>Rent collected</a:t>
            </a:r>
            <a:endParaRPr lang="en-GB" sz="105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203598"/>
            <a:ext cx="2304256" cy="333260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GB" sz="2600">
                <a:solidFill>
                  <a:schemeClr val="bg2">
                    <a:lumMod val="25000"/>
                  </a:schemeClr>
                </a:solidFill>
              </a:rPr>
              <a:t>Service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>
                <a:solidFill>
                  <a:schemeClr val="bg2">
                    <a:lumMod val="25000"/>
                  </a:schemeClr>
                </a:solidFill>
              </a:rPr>
              <a:t>Satisfaction:</a:t>
            </a:r>
          </a:p>
          <a:p>
            <a:pPr lvl="0">
              <a:defRPr/>
            </a:pPr>
            <a:r>
              <a:rPr lang="en-GB">
                <a:solidFill>
                  <a:schemeClr val="bg2">
                    <a:lumMod val="25000"/>
                  </a:schemeClr>
                </a:solidFill>
              </a:rPr>
              <a:t>   Overall </a:t>
            </a:r>
          </a:p>
          <a:p>
            <a:pPr lvl="0">
              <a:defRPr/>
            </a:pPr>
            <a:r>
              <a:rPr lang="en-GB">
                <a:solidFill>
                  <a:schemeClr val="bg2">
                    <a:lumMod val="25000"/>
                  </a:schemeClr>
                </a:solidFill>
              </a:rPr>
              <a:t>   Keeping informed</a:t>
            </a:r>
          </a:p>
          <a:p>
            <a:pPr lvl="0">
              <a:defRPr/>
            </a:pPr>
            <a:r>
              <a:rPr lang="en-GB">
                <a:solidFill>
                  <a:schemeClr val="bg2">
                    <a:lumMod val="25000"/>
                  </a:schemeClr>
                </a:solidFill>
              </a:rPr>
              <a:t>   Opportunities to participate</a:t>
            </a:r>
          </a:p>
          <a:p>
            <a:pPr lvl="0">
              <a:buFont typeface="Wingdings" panose="05000000000000000000" pitchFamily="2" charset="2"/>
              <a:buChar char="§"/>
              <a:defRPr/>
            </a:pPr>
            <a:r>
              <a:rPr lang="en-GB">
                <a:solidFill>
                  <a:schemeClr val="bg2">
                    <a:lumMod val="25000"/>
                  </a:schemeClr>
                </a:solidFill>
              </a:rPr>
              <a:t>SHQS</a:t>
            </a:r>
          </a:p>
          <a:p>
            <a:pPr lvl="0">
              <a:buFont typeface="Wingdings" panose="05000000000000000000" pitchFamily="2" charset="2"/>
              <a:buChar char="§"/>
              <a:defRPr/>
            </a:pPr>
            <a:r>
              <a:rPr lang="en-GB">
                <a:solidFill>
                  <a:schemeClr val="bg2">
                    <a:lumMod val="25000"/>
                  </a:schemeClr>
                </a:solidFill>
              </a:rPr>
              <a:t>Emergency repairs time</a:t>
            </a:r>
          </a:p>
          <a:p>
            <a:pPr lvl="0">
              <a:buFont typeface="Wingdings" panose="05000000000000000000" pitchFamily="2" charset="2"/>
              <a:buChar char="§"/>
              <a:defRPr/>
            </a:pPr>
            <a:r>
              <a:rPr lang="en-GB">
                <a:solidFill>
                  <a:schemeClr val="bg2">
                    <a:lumMod val="25000"/>
                  </a:schemeClr>
                </a:solidFill>
              </a:rPr>
              <a:t>Non-emergency repairs time</a:t>
            </a:r>
          </a:p>
          <a:p>
            <a:pPr lvl="0">
              <a:buFont typeface="Wingdings" panose="05000000000000000000" pitchFamily="2" charset="2"/>
              <a:buChar char="§"/>
              <a:defRPr/>
            </a:pPr>
            <a:r>
              <a:rPr lang="en-GB">
                <a:solidFill>
                  <a:schemeClr val="bg2">
                    <a:lumMod val="25000"/>
                  </a:schemeClr>
                </a:solidFill>
              </a:rPr>
              <a:t>Right first time</a:t>
            </a:r>
          </a:p>
          <a:p>
            <a:pPr lvl="0">
              <a:buFont typeface="Wingdings" panose="05000000000000000000" pitchFamily="2" charset="2"/>
              <a:buChar char="§"/>
              <a:defRPr/>
            </a:pPr>
            <a:r>
              <a:rPr lang="en-GB">
                <a:solidFill>
                  <a:schemeClr val="bg2">
                    <a:lumMod val="25000"/>
                  </a:schemeClr>
                </a:solidFill>
              </a:rPr>
              <a:t>Repairs satisfaction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39552" y="1491630"/>
            <a:ext cx="4680520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6FDF0C-C578-4564-A52E-178BE9A66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484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" y="41187"/>
            <a:ext cx="4869180" cy="634079"/>
          </a:xfrm>
        </p:spPr>
        <p:txBody>
          <a:bodyPr>
            <a:normAutofit/>
          </a:bodyPr>
          <a:lstStyle/>
          <a:p>
            <a:r>
              <a:rPr lang="en-GB" sz="3200"/>
              <a:t>Landlord Report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6FDF0C-C578-4564-A52E-178BE9A66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49</a:t>
            </a:fld>
            <a:endParaRPr lang="en-GB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C8470FA-B467-4FE9-AE06-B2FDD5B3E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127300"/>
              </p:ext>
            </p:extLst>
          </p:nvPr>
        </p:nvGraphicFramePr>
        <p:xfrm>
          <a:off x="22757" y="1310516"/>
          <a:ext cx="9121243" cy="2907368"/>
        </p:xfrm>
        <a:graphic>
          <a:graphicData uri="http://schemas.openxmlformats.org/drawingml/2006/table">
            <a:tbl>
              <a:tblPr/>
              <a:tblGrid>
                <a:gridCol w="2156400">
                  <a:extLst>
                    <a:ext uri="{9D8B030D-6E8A-4147-A177-3AD203B41FA5}">
                      <a16:colId xmlns:a16="http://schemas.microsoft.com/office/drawing/2014/main" val="2996846574"/>
                    </a:ext>
                  </a:extLst>
                </a:gridCol>
                <a:gridCol w="486929">
                  <a:extLst>
                    <a:ext uri="{9D8B030D-6E8A-4147-A177-3AD203B41FA5}">
                      <a16:colId xmlns:a16="http://schemas.microsoft.com/office/drawing/2014/main" val="3434122517"/>
                    </a:ext>
                  </a:extLst>
                </a:gridCol>
                <a:gridCol w="460845">
                  <a:extLst>
                    <a:ext uri="{9D8B030D-6E8A-4147-A177-3AD203B41FA5}">
                      <a16:colId xmlns:a16="http://schemas.microsoft.com/office/drawing/2014/main" val="2034386425"/>
                    </a:ext>
                  </a:extLst>
                </a:gridCol>
                <a:gridCol w="460845">
                  <a:extLst>
                    <a:ext uri="{9D8B030D-6E8A-4147-A177-3AD203B41FA5}">
                      <a16:colId xmlns:a16="http://schemas.microsoft.com/office/drawing/2014/main" val="586588666"/>
                    </a:ext>
                  </a:extLst>
                </a:gridCol>
                <a:gridCol w="460845">
                  <a:extLst>
                    <a:ext uri="{9D8B030D-6E8A-4147-A177-3AD203B41FA5}">
                      <a16:colId xmlns:a16="http://schemas.microsoft.com/office/drawing/2014/main" val="3540120415"/>
                    </a:ext>
                  </a:extLst>
                </a:gridCol>
                <a:gridCol w="460845">
                  <a:extLst>
                    <a:ext uri="{9D8B030D-6E8A-4147-A177-3AD203B41FA5}">
                      <a16:colId xmlns:a16="http://schemas.microsoft.com/office/drawing/2014/main" val="270562080"/>
                    </a:ext>
                  </a:extLst>
                </a:gridCol>
                <a:gridCol w="460845">
                  <a:extLst>
                    <a:ext uri="{9D8B030D-6E8A-4147-A177-3AD203B41FA5}">
                      <a16:colId xmlns:a16="http://schemas.microsoft.com/office/drawing/2014/main" val="2131582339"/>
                    </a:ext>
                  </a:extLst>
                </a:gridCol>
                <a:gridCol w="460845">
                  <a:extLst>
                    <a:ext uri="{9D8B030D-6E8A-4147-A177-3AD203B41FA5}">
                      <a16:colId xmlns:a16="http://schemas.microsoft.com/office/drawing/2014/main" val="4211474796"/>
                    </a:ext>
                  </a:extLst>
                </a:gridCol>
                <a:gridCol w="486929">
                  <a:extLst>
                    <a:ext uri="{9D8B030D-6E8A-4147-A177-3AD203B41FA5}">
                      <a16:colId xmlns:a16="http://schemas.microsoft.com/office/drawing/2014/main" val="4049719956"/>
                    </a:ext>
                  </a:extLst>
                </a:gridCol>
                <a:gridCol w="460845">
                  <a:extLst>
                    <a:ext uri="{9D8B030D-6E8A-4147-A177-3AD203B41FA5}">
                      <a16:colId xmlns:a16="http://schemas.microsoft.com/office/drawing/2014/main" val="3158978104"/>
                    </a:ext>
                  </a:extLst>
                </a:gridCol>
                <a:gridCol w="460845">
                  <a:extLst>
                    <a:ext uri="{9D8B030D-6E8A-4147-A177-3AD203B41FA5}">
                      <a16:colId xmlns:a16="http://schemas.microsoft.com/office/drawing/2014/main" val="4090836759"/>
                    </a:ext>
                  </a:extLst>
                </a:gridCol>
                <a:gridCol w="460845">
                  <a:extLst>
                    <a:ext uri="{9D8B030D-6E8A-4147-A177-3AD203B41FA5}">
                      <a16:colId xmlns:a16="http://schemas.microsoft.com/office/drawing/2014/main" val="2314002527"/>
                    </a:ext>
                  </a:extLst>
                </a:gridCol>
                <a:gridCol w="460845">
                  <a:extLst>
                    <a:ext uri="{9D8B030D-6E8A-4147-A177-3AD203B41FA5}">
                      <a16:colId xmlns:a16="http://schemas.microsoft.com/office/drawing/2014/main" val="4219842083"/>
                    </a:ext>
                  </a:extLst>
                </a:gridCol>
                <a:gridCol w="460845">
                  <a:extLst>
                    <a:ext uri="{9D8B030D-6E8A-4147-A177-3AD203B41FA5}">
                      <a16:colId xmlns:a16="http://schemas.microsoft.com/office/drawing/2014/main" val="4184545445"/>
                    </a:ext>
                  </a:extLst>
                </a:gridCol>
                <a:gridCol w="460845">
                  <a:extLst>
                    <a:ext uri="{9D8B030D-6E8A-4147-A177-3AD203B41FA5}">
                      <a16:colId xmlns:a16="http://schemas.microsoft.com/office/drawing/2014/main" val="671181527"/>
                    </a:ext>
                  </a:extLst>
                </a:gridCol>
                <a:gridCol w="460845">
                  <a:extLst>
                    <a:ext uri="{9D8B030D-6E8A-4147-A177-3AD203B41FA5}">
                      <a16:colId xmlns:a16="http://schemas.microsoft.com/office/drawing/2014/main" val="2690595007"/>
                    </a:ext>
                  </a:extLst>
                </a:gridCol>
              </a:tblGrid>
              <a:tr h="38736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Overall satisfaction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Involved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SHQS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Emergency repairs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Non-emergency repairs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Right first time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Repairs satisfaction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Anti-social behaviour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Rent increase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rent 3-apt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rent - all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Rent collected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Void rent loss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Re-let time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73117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Ardenglen Housing Association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6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C6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C1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91.94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3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C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CD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D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26102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Blairtummock Housing Association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91.51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D0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3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5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99.89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C5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0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7245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Calvay Housing Association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4CC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CC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FC7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D6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1C6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2C7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A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3D9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4DA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CC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D6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4941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Cassiltoun Housing Association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E8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C2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7C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BCA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DE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0C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CD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E7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CC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D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6066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Charing Cross Housing Association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C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93.51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DB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A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D9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8CD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4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C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DE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B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1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8821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Easthall Park Housing Cooperative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4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ACA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6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C1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C2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7D1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C1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C6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58626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Ferguslie Park Housing Association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5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D3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BC5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2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E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D0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6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0C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DE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02409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Muirhouse Housing Association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D9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80.51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8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FC2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D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C6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3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8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7C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9C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19323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Pineview Housing Association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BC5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8D2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5D6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EC2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D8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C2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2D1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C9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D8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E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9BF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C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90074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Wellhouse Housing Association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1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B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E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DD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BF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6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D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8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CC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496876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6E17F5D-AAD7-476C-98DB-2A0577C5C6A9}"/>
              </a:ext>
            </a:extLst>
          </p:cNvPr>
          <p:cNvCxnSpPr/>
          <p:nvPr/>
        </p:nvCxnSpPr>
        <p:spPr>
          <a:xfrm>
            <a:off x="2447341" y="952707"/>
            <a:ext cx="0" cy="3578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27D44E3-F181-473E-923E-004B98EA611B}"/>
              </a:ext>
            </a:extLst>
          </p:cNvPr>
          <p:cNvSpPr txBox="1"/>
          <p:nvPr/>
        </p:nvSpPr>
        <p:spPr>
          <a:xfrm>
            <a:off x="3651059" y="833907"/>
            <a:ext cx="360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/>
              <a:t>-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3E38078-1C6D-49E8-9106-D56751612F61}"/>
              </a:ext>
            </a:extLst>
          </p:cNvPr>
          <p:cNvCxnSpPr>
            <a:cxnSpLocks/>
          </p:cNvCxnSpPr>
          <p:nvPr/>
        </p:nvCxnSpPr>
        <p:spPr>
          <a:xfrm>
            <a:off x="5187148" y="952706"/>
            <a:ext cx="0" cy="357809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E5B08D2-E12C-41FB-AB69-4C28F0BEAF20}"/>
              </a:ext>
            </a:extLst>
          </p:cNvPr>
          <p:cNvCxnSpPr/>
          <p:nvPr/>
        </p:nvCxnSpPr>
        <p:spPr>
          <a:xfrm>
            <a:off x="2932863" y="978169"/>
            <a:ext cx="0" cy="3578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D6C40DE-7635-47B9-AA38-9F850294F1D5}"/>
              </a:ext>
            </a:extLst>
          </p:cNvPr>
          <p:cNvCxnSpPr/>
          <p:nvPr/>
        </p:nvCxnSpPr>
        <p:spPr>
          <a:xfrm>
            <a:off x="3345556" y="952707"/>
            <a:ext cx="0" cy="3578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71F4A79-080B-4E42-8ACA-4EC92218C39E}"/>
              </a:ext>
            </a:extLst>
          </p:cNvPr>
          <p:cNvCxnSpPr/>
          <p:nvPr/>
        </p:nvCxnSpPr>
        <p:spPr>
          <a:xfrm>
            <a:off x="4219495" y="952707"/>
            <a:ext cx="0" cy="3578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4A20E66-8B74-4295-90CF-FD709A503EBE}"/>
              </a:ext>
            </a:extLst>
          </p:cNvPr>
          <p:cNvSpPr txBox="1"/>
          <p:nvPr/>
        </p:nvSpPr>
        <p:spPr>
          <a:xfrm>
            <a:off x="4572000" y="833907"/>
            <a:ext cx="360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/>
              <a:t>-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8A9F062-E22C-41DC-B379-9472F03838BA}"/>
              </a:ext>
            </a:extLst>
          </p:cNvPr>
          <p:cNvCxnSpPr/>
          <p:nvPr/>
        </p:nvCxnSpPr>
        <p:spPr>
          <a:xfrm>
            <a:off x="5659878" y="951432"/>
            <a:ext cx="0" cy="3578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1FEADB0-7240-42EE-BED0-6F80A10C7576}"/>
              </a:ext>
            </a:extLst>
          </p:cNvPr>
          <p:cNvSpPr txBox="1"/>
          <p:nvPr/>
        </p:nvSpPr>
        <p:spPr>
          <a:xfrm>
            <a:off x="6022450" y="833907"/>
            <a:ext cx="360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/>
              <a:t>-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FA8E17B-7C1C-49C2-B47E-696D01A44E3A}"/>
              </a:ext>
            </a:extLst>
          </p:cNvPr>
          <p:cNvCxnSpPr>
            <a:cxnSpLocks/>
          </p:cNvCxnSpPr>
          <p:nvPr/>
        </p:nvCxnSpPr>
        <p:spPr>
          <a:xfrm>
            <a:off x="6603254" y="951431"/>
            <a:ext cx="0" cy="357809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D9A53F6-B628-4763-8E71-01D9A989802F}"/>
              </a:ext>
            </a:extLst>
          </p:cNvPr>
          <p:cNvCxnSpPr>
            <a:cxnSpLocks/>
          </p:cNvCxnSpPr>
          <p:nvPr/>
        </p:nvCxnSpPr>
        <p:spPr>
          <a:xfrm>
            <a:off x="7970808" y="927597"/>
            <a:ext cx="0" cy="357809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CD3D5B8-335A-460B-B133-FEE731D1989A}"/>
              </a:ext>
            </a:extLst>
          </p:cNvPr>
          <p:cNvCxnSpPr>
            <a:cxnSpLocks/>
          </p:cNvCxnSpPr>
          <p:nvPr/>
        </p:nvCxnSpPr>
        <p:spPr>
          <a:xfrm>
            <a:off x="8480606" y="917397"/>
            <a:ext cx="0" cy="357809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D834BBA-E908-46EF-A7DF-B86DE9753C07}"/>
              </a:ext>
            </a:extLst>
          </p:cNvPr>
          <p:cNvCxnSpPr>
            <a:cxnSpLocks/>
          </p:cNvCxnSpPr>
          <p:nvPr/>
        </p:nvCxnSpPr>
        <p:spPr>
          <a:xfrm>
            <a:off x="8925668" y="913181"/>
            <a:ext cx="0" cy="357809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759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0C6D5-84FB-4FF9-A5B6-4BEA3059F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571750"/>
            <a:ext cx="6552728" cy="1750893"/>
          </a:xfrm>
        </p:spPr>
        <p:txBody>
          <a:bodyPr/>
          <a:lstStyle/>
          <a:p>
            <a:r>
              <a:rPr lang="en-GB" sz="3600"/>
              <a:t>Tenant Satisfaction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C9082D-8195-4C33-A177-9850630F6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7865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Landlord Report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6FDF0C-C578-4564-A52E-178BE9A66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50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164B71B-1124-4C9E-BD92-3FE59A6F8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54747" y="915566"/>
            <a:ext cx="3126141" cy="2210088"/>
          </a:xfrm>
        </p:spPr>
        <p:txBody>
          <a:bodyPr/>
          <a:lstStyle/>
          <a:p>
            <a:r>
              <a:rPr lang="en-GB" sz="1600" b="1" u="sng"/>
              <a:t>Service  v  Value for money</a:t>
            </a:r>
          </a:p>
          <a:p>
            <a:endParaRPr lang="en-GB" sz="1600" b="1" u="sng"/>
          </a:p>
          <a:p>
            <a:r>
              <a:rPr lang="en-GB" sz="1600"/>
              <a:t>Comparison with Peer group</a:t>
            </a:r>
          </a:p>
          <a:p>
            <a:endParaRPr lang="en-GB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D63C430-7401-4043-A844-092F960A05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508857"/>
              </p:ext>
            </p:extLst>
          </p:nvPr>
        </p:nvGraphicFramePr>
        <p:xfrm>
          <a:off x="160021" y="915566"/>
          <a:ext cx="5423024" cy="403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65A18B2-2C16-457F-8F66-3FA86FE1DFF6}"/>
              </a:ext>
            </a:extLst>
          </p:cNvPr>
          <p:cNvSpPr/>
          <p:nvPr/>
        </p:nvSpPr>
        <p:spPr>
          <a:xfrm>
            <a:off x="3066881" y="1367554"/>
            <a:ext cx="2290048" cy="1521303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6389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Overall summary - </a:t>
            </a:r>
            <a:r>
              <a:rPr lang="en-GB" sz="3200" b="1">
                <a:solidFill>
                  <a:schemeClr val="tx1"/>
                </a:solidFill>
                <a:highlight>
                  <a:srgbClr val="FFFF00"/>
                </a:highlight>
              </a:rPr>
              <a:t>2019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899592" y="947111"/>
            <a:ext cx="3024336" cy="3880329"/>
          </a:xfrm>
        </p:spPr>
        <p:txBody>
          <a:bodyPr>
            <a:normAutofit/>
          </a:bodyPr>
          <a:lstStyle/>
          <a:p>
            <a:r>
              <a:rPr lang="en-GB" sz="1600" b="1" u="sng">
                <a:solidFill>
                  <a:srgbClr val="00B050"/>
                </a:solidFill>
              </a:rPr>
              <a:t>Positives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GB" sz="1600">
              <a:solidFill>
                <a:srgbClr val="00B050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600">
                <a:solidFill>
                  <a:srgbClr val="00B050"/>
                </a:solidFill>
              </a:rPr>
              <a:t>Everything, especially:</a:t>
            </a:r>
          </a:p>
          <a:p>
            <a:pPr marL="269875" indent="-269875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GB" sz="1600">
                <a:solidFill>
                  <a:srgbClr val="00B050"/>
                </a:solidFill>
              </a:rPr>
              <a:t>EESSH (100% meeting in 2018/9)</a:t>
            </a:r>
          </a:p>
          <a:p>
            <a:pPr marL="269875" indent="-269875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GB" sz="1600">
                <a:solidFill>
                  <a:srgbClr val="00B050"/>
                </a:solidFill>
              </a:rPr>
              <a:t>0 evictions</a:t>
            </a:r>
          </a:p>
          <a:p>
            <a:pPr marL="269875" indent="-269875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GB" sz="1600">
                <a:solidFill>
                  <a:srgbClr val="00B050"/>
                </a:solidFill>
              </a:rPr>
              <a:t>low, low rent (£71.14)</a:t>
            </a:r>
          </a:p>
          <a:p>
            <a:pPr marL="269875" indent="-269875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GB" sz="1600">
                <a:solidFill>
                  <a:srgbClr val="00B050"/>
                </a:solidFill>
              </a:rPr>
              <a:t>very limited legal action, but still a good arrears record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GB" sz="1400">
              <a:solidFill>
                <a:srgbClr val="00B050"/>
              </a:solidFill>
            </a:endParaRPr>
          </a:p>
          <a:p>
            <a:pPr marL="182563" indent="-182563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û"/>
            </a:pPr>
            <a:endParaRPr lang="en-GB" sz="1400">
              <a:solidFill>
                <a:srgbClr val="5E2222"/>
              </a:solidFill>
            </a:endParaRPr>
          </a:p>
          <a:p>
            <a:endParaRPr lang="en-GB">
              <a:solidFill>
                <a:srgbClr val="5E2222"/>
              </a:solidFill>
            </a:endParaRPr>
          </a:p>
          <a:p>
            <a:endParaRPr lang="en-GB" sz="14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9D6675-D4C0-4563-87DA-A4846C043FBE}"/>
              </a:ext>
            </a:extLst>
          </p:cNvPr>
          <p:cNvSpPr txBox="1">
            <a:spLocks/>
          </p:cNvSpPr>
          <p:nvPr/>
        </p:nvSpPr>
        <p:spPr>
          <a:xfrm>
            <a:off x="4067944" y="947110"/>
            <a:ext cx="3024336" cy="388032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u="sng">
                <a:solidFill>
                  <a:srgbClr val="FF0000"/>
                </a:solidFill>
              </a:rPr>
              <a:t>Areas for concern?</a:t>
            </a:r>
          </a:p>
          <a:p>
            <a:pPr marL="269875" indent="-269875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û"/>
            </a:pPr>
            <a:endParaRPr lang="en-GB" sz="1400">
              <a:solidFill>
                <a:srgbClr val="FF0000"/>
              </a:solidFill>
            </a:endParaRPr>
          </a:p>
          <a:p>
            <a:pPr marL="269875" indent="-269875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û"/>
            </a:pPr>
            <a:r>
              <a:rPr lang="en-GB" sz="1600">
                <a:solidFill>
                  <a:srgbClr val="FF0000"/>
                </a:solidFill>
              </a:rPr>
              <a:t>23 offers refused</a:t>
            </a:r>
          </a:p>
          <a:p>
            <a:pPr marL="269875" indent="-269875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û"/>
            </a:pPr>
            <a:endParaRPr lang="en-GB" sz="1600">
              <a:solidFill>
                <a:srgbClr val="FF0000"/>
              </a:solidFill>
            </a:endParaRPr>
          </a:p>
          <a:p>
            <a:pPr marL="269875" indent="-269875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û"/>
            </a:pPr>
            <a:r>
              <a:rPr lang="en-GB" sz="1600">
                <a:solidFill>
                  <a:srgbClr val="FF0000"/>
                </a:solidFill>
              </a:rPr>
              <a:t>6 out of 35 lets to homeless</a:t>
            </a:r>
          </a:p>
          <a:p>
            <a:pPr marL="182563" indent="-182563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û"/>
            </a:pPr>
            <a:endParaRPr lang="en-GB" sz="1400">
              <a:solidFill>
                <a:srgbClr val="5E2222"/>
              </a:solidFill>
            </a:endParaRPr>
          </a:p>
          <a:p>
            <a:endParaRPr lang="en-GB">
              <a:solidFill>
                <a:srgbClr val="5E2222"/>
              </a:solidFill>
            </a:endParaRPr>
          </a:p>
          <a:p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8874324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Overall summary - </a:t>
            </a:r>
            <a:r>
              <a:rPr lang="en-GB" sz="3200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899592" y="947111"/>
            <a:ext cx="3024336" cy="3880329"/>
          </a:xfrm>
        </p:spPr>
        <p:txBody>
          <a:bodyPr>
            <a:normAutofit/>
          </a:bodyPr>
          <a:lstStyle/>
          <a:p>
            <a:r>
              <a:rPr lang="en-GB" sz="1600" b="1" u="sng" dirty="0">
                <a:solidFill>
                  <a:srgbClr val="00B050"/>
                </a:solidFill>
              </a:rPr>
              <a:t>Positives</a:t>
            </a:r>
            <a:endParaRPr lang="en-GB" sz="1600" dirty="0">
              <a:solidFill>
                <a:srgbClr val="00B050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600" dirty="0">
                <a:solidFill>
                  <a:srgbClr val="00B050"/>
                </a:solidFill>
              </a:rPr>
              <a:t>Lots of things, including:</a:t>
            </a:r>
          </a:p>
          <a:p>
            <a:pPr marL="269875" indent="-269875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GB" sz="1600" dirty="0">
                <a:solidFill>
                  <a:srgbClr val="00B050"/>
                </a:solidFill>
              </a:rPr>
              <a:t>SHQS and EESSH (100% meeting)</a:t>
            </a:r>
          </a:p>
          <a:p>
            <a:pPr marL="269875" indent="-269875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GB" sz="1600" dirty="0">
                <a:solidFill>
                  <a:srgbClr val="00B050"/>
                </a:solidFill>
              </a:rPr>
              <a:t>100% gas safety checks completed</a:t>
            </a:r>
          </a:p>
          <a:p>
            <a:pPr marL="269875" indent="-269875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GB" sz="1600" dirty="0">
                <a:solidFill>
                  <a:srgbClr val="00B050"/>
                </a:solidFill>
              </a:rPr>
              <a:t>Tenancy sustainment, especially homeless lets (100%)</a:t>
            </a:r>
          </a:p>
          <a:p>
            <a:pPr marL="269875" indent="-269875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GB" sz="1600" dirty="0">
                <a:solidFill>
                  <a:srgbClr val="00B050"/>
                </a:solidFill>
              </a:rPr>
              <a:t>0 evictions, again</a:t>
            </a:r>
          </a:p>
          <a:p>
            <a:pPr marL="269875" indent="-269875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GB" sz="1600" dirty="0">
                <a:solidFill>
                  <a:srgbClr val="00B050"/>
                </a:solidFill>
              </a:rPr>
              <a:t>0% rent rise</a:t>
            </a:r>
          </a:p>
          <a:p>
            <a:pPr marL="269875" indent="-269875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GB" sz="1600" dirty="0">
                <a:solidFill>
                  <a:srgbClr val="00B050"/>
                </a:solidFill>
              </a:rPr>
              <a:t>Former Rent Arrears – only 0.3% of rent owed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GB" sz="1400" dirty="0">
              <a:solidFill>
                <a:srgbClr val="00B050"/>
              </a:solidFill>
            </a:endParaRPr>
          </a:p>
          <a:p>
            <a:pPr marL="182563" indent="-182563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û"/>
            </a:pPr>
            <a:endParaRPr lang="en-GB" sz="1400" dirty="0">
              <a:solidFill>
                <a:srgbClr val="5E2222"/>
              </a:solidFill>
            </a:endParaRPr>
          </a:p>
          <a:p>
            <a:endParaRPr lang="en-GB" dirty="0">
              <a:solidFill>
                <a:srgbClr val="5E2222"/>
              </a:solidFill>
            </a:endParaRPr>
          </a:p>
          <a:p>
            <a:endParaRPr lang="en-GB" sz="1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9D6675-D4C0-4563-87DA-A4846C043FBE}"/>
              </a:ext>
            </a:extLst>
          </p:cNvPr>
          <p:cNvSpPr txBox="1">
            <a:spLocks/>
          </p:cNvSpPr>
          <p:nvPr/>
        </p:nvSpPr>
        <p:spPr>
          <a:xfrm>
            <a:off x="4067944" y="947110"/>
            <a:ext cx="3024336" cy="388032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u="sng" dirty="0">
                <a:solidFill>
                  <a:srgbClr val="FF0000"/>
                </a:solidFill>
              </a:rPr>
              <a:t>Areas for concern?</a:t>
            </a:r>
          </a:p>
          <a:p>
            <a:pPr marL="269875" indent="-269875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û"/>
            </a:pPr>
            <a:endParaRPr lang="en-GB" sz="1600" dirty="0">
              <a:solidFill>
                <a:srgbClr val="FF0000"/>
              </a:solidFill>
            </a:endParaRPr>
          </a:p>
          <a:p>
            <a:pPr marL="269875" indent="-269875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û"/>
            </a:pPr>
            <a:r>
              <a:rPr lang="en-GB" sz="1600" dirty="0">
                <a:solidFill>
                  <a:srgbClr val="FF0000"/>
                </a:solidFill>
              </a:rPr>
              <a:t>Satisfaction </a:t>
            </a:r>
            <a:r>
              <a:rPr lang="en-GB" sz="1600" u="sng" dirty="0">
                <a:solidFill>
                  <a:srgbClr val="FF0000"/>
                </a:solidFill>
              </a:rPr>
              <a:t>trends</a:t>
            </a:r>
            <a:r>
              <a:rPr lang="en-GB" sz="1600" dirty="0">
                <a:solidFill>
                  <a:srgbClr val="FF0000"/>
                </a:solidFill>
              </a:rPr>
              <a:t> – is this significant?</a:t>
            </a:r>
          </a:p>
          <a:p>
            <a:pPr marL="269875" indent="-269875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û"/>
            </a:pPr>
            <a:r>
              <a:rPr lang="en-GB" sz="1600" dirty="0">
                <a:solidFill>
                  <a:srgbClr val="FF0000"/>
                </a:solidFill>
              </a:rPr>
              <a:t>EESSH2 – a substantial commitment</a:t>
            </a:r>
          </a:p>
          <a:p>
            <a:pPr marL="269875" indent="-269875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û"/>
            </a:pPr>
            <a:r>
              <a:rPr lang="en-GB" sz="1600" dirty="0">
                <a:solidFill>
                  <a:srgbClr val="FF0000"/>
                </a:solidFill>
              </a:rPr>
              <a:t>5 lets to homeless, 10 homeless referrals not made offer (issues with GCC referrals?)</a:t>
            </a:r>
          </a:p>
          <a:p>
            <a:pPr marL="182563" indent="-182563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û"/>
            </a:pPr>
            <a:endParaRPr lang="en-GB" sz="1400" dirty="0">
              <a:solidFill>
                <a:srgbClr val="5E2222"/>
              </a:solidFill>
            </a:endParaRPr>
          </a:p>
          <a:p>
            <a:endParaRPr lang="en-GB" dirty="0">
              <a:solidFill>
                <a:srgbClr val="5E2222"/>
              </a:solidFill>
            </a:endParaRP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2512887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53596" y="33950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</a:rPr>
              <a:t>Scotland’s Housing Network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itchFamily="34" charset="0"/>
              </a:rPr>
              <a:t>First floor, 19 Haymarket Yards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itchFamily="34" charset="0"/>
              </a:rPr>
              <a:t>Edinburgh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itchFamily="34" charset="0"/>
              </a:rPr>
              <a:t>EH12 5BH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</a:rPr>
              <a:t>T: </a:t>
            </a: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itchFamily="34" charset="0"/>
              </a:rPr>
              <a:t>0131 </a:t>
            </a:r>
            <a:r>
              <a:rPr lang="en-GB" sz="1600" kern="0">
                <a:solidFill>
                  <a:srgbClr val="333333"/>
                </a:solidFill>
                <a:latin typeface="Calibri" pitchFamily="34" charset="0"/>
              </a:rPr>
              <a:t>466 3710</a:t>
            </a: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</a:rPr>
              <a:t>E: </a:t>
            </a: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itchFamily="34" charset="0"/>
              </a:rPr>
              <a:t>info@scotlandshousingnetwork.org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</a:rPr>
              <a:t>W: </a:t>
            </a: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itchFamily="34" charset="0"/>
              </a:rPr>
              <a:t>www.scotlandshousingnetwork.org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itchFamily="34" charset="0"/>
              </a:rPr>
              <a:t>      @</a:t>
            </a:r>
            <a:r>
              <a:rPr kumimoji="0" lang="en-GB" sz="1600" b="0" i="0" u="none" strike="noStrike" kern="0" cap="none" spc="0" normalizeH="0" baseline="0" noProof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itchFamily="34" charset="0"/>
              </a:rPr>
              <a:t>ScotHousingNet</a:t>
            </a: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itchFamily="34" charset="0"/>
              </a:rPr>
              <a:t>       facebook.com/</a:t>
            </a:r>
            <a:r>
              <a:rPr kumimoji="0" lang="en-GB" sz="1600" b="0" i="0" u="none" strike="noStrike" kern="0" cap="none" spc="0" normalizeH="0" baseline="0" noProof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itchFamily="34" charset="0"/>
              </a:rPr>
              <a:t>scotlandshousingnetwork</a:t>
            </a: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itchFamily="34" charset="0"/>
              </a:rPr>
              <a:t>       Linkedin.com – Scotland’s Housing Network   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379" y="2539325"/>
            <a:ext cx="333250" cy="33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82070"/>
            <a:ext cx="1929384" cy="1706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035" y="2867636"/>
            <a:ext cx="253939" cy="1902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0470" y="3111880"/>
            <a:ext cx="177070" cy="17707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FC9840-86A3-48DB-A70B-B1C02D4E5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481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F126497-C464-4E80-9F9E-3CA539CD2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>
                <a:solidFill>
                  <a:schemeClr val="bg1"/>
                </a:solidFill>
              </a:rPr>
              <a:t>Satisfaction survey Method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F6E14E-3E21-45FF-809F-E36E77AC7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1070677-4549-4E41-B17C-3464EBC88995}"/>
              </a:ext>
            </a:extLst>
          </p:cNvPr>
          <p:cNvSpPr txBox="1">
            <a:spLocks/>
          </p:cNvSpPr>
          <p:nvPr/>
        </p:nvSpPr>
        <p:spPr>
          <a:xfrm>
            <a:off x="82312" y="3207288"/>
            <a:ext cx="4946888" cy="21602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sz="2000"/>
              <a:t> </a:t>
            </a:r>
            <a:r>
              <a:rPr lang="en-GB" sz="2000">
                <a:latin typeface="+mj-lt"/>
              </a:rPr>
              <a:t>Tenants surveyed: </a:t>
            </a:r>
            <a:r>
              <a:rPr lang="en-GB" sz="2000" b="1">
                <a:latin typeface="+mj-lt"/>
              </a:rPr>
              <a:t>530</a:t>
            </a:r>
          </a:p>
          <a:p>
            <a:pPr>
              <a:buFont typeface="Wingdings" panose="05000000000000000000" pitchFamily="2" charset="2"/>
              <a:buChar char="§"/>
              <a:tabLst>
                <a:tab pos="1077913" algn="l"/>
              </a:tabLst>
            </a:pPr>
            <a:r>
              <a:rPr lang="en-GB" sz="2000">
                <a:latin typeface="+mj-lt"/>
              </a:rPr>
              <a:t> Date: </a:t>
            </a:r>
            <a:r>
              <a:rPr lang="en-GB" sz="2000" b="1">
                <a:latin typeface="+mj-lt"/>
              </a:rPr>
              <a:t>January 2020</a:t>
            </a:r>
          </a:p>
          <a:p>
            <a:pPr>
              <a:buFont typeface="Wingdings" panose="05000000000000000000" pitchFamily="2" charset="2"/>
              <a:buChar char="§"/>
              <a:tabLst>
                <a:tab pos="1077913" algn="l"/>
              </a:tabLst>
            </a:pPr>
            <a:r>
              <a:rPr lang="en-GB" sz="2000">
                <a:latin typeface="+mj-lt"/>
              </a:rPr>
              <a:t> Method: ?</a:t>
            </a:r>
          </a:p>
          <a:p>
            <a:endParaRPr lang="en-GB" sz="1100"/>
          </a:p>
        </p:txBody>
      </p:sp>
    </p:spTree>
    <p:extLst>
      <p:ext uri="{BB962C8B-B14F-4D97-AF65-F5344CB8AC3E}">
        <p14:creationId xmlns:p14="http://schemas.microsoft.com/office/powerpoint/2010/main" val="1215458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Large Scale Tenant Survey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6FDF0C-C578-4564-A52E-178BE9A66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7</a:t>
            </a:fld>
            <a:endParaRPr lang="en-GB"/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2AAAF480-F0E4-4C28-83E3-57DF7B5FDC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321881"/>
              </p:ext>
            </p:extLst>
          </p:nvPr>
        </p:nvGraphicFramePr>
        <p:xfrm>
          <a:off x="2360836" y="843976"/>
          <a:ext cx="4650790" cy="3913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3982">
                  <a:extLst>
                    <a:ext uri="{9D8B030D-6E8A-4147-A177-3AD203B41FA5}">
                      <a16:colId xmlns:a16="http://schemas.microsoft.com/office/drawing/2014/main" val="140646218"/>
                    </a:ext>
                  </a:extLst>
                </a:gridCol>
                <a:gridCol w="568008">
                  <a:extLst>
                    <a:ext uri="{9D8B030D-6E8A-4147-A177-3AD203B41FA5}">
                      <a16:colId xmlns:a16="http://schemas.microsoft.com/office/drawing/2014/main" val="1732822469"/>
                    </a:ext>
                  </a:extLst>
                </a:gridCol>
                <a:gridCol w="568800">
                  <a:extLst>
                    <a:ext uri="{9D8B030D-6E8A-4147-A177-3AD203B41FA5}">
                      <a16:colId xmlns:a16="http://schemas.microsoft.com/office/drawing/2014/main" val="4131201582"/>
                    </a:ext>
                  </a:extLst>
                </a:gridCol>
              </a:tblGrid>
              <a:tr h="457714">
                <a:tc>
                  <a:txBody>
                    <a:bodyPr/>
                    <a:lstStyle/>
                    <a:p>
                      <a:r>
                        <a:rPr lang="en-GB" sz="2400"/>
                        <a:t>Satisfaction Indicators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892038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GB" sz="1600" b="1"/>
                        <a:t>Overall Satisfaction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>
                          <a:solidFill>
                            <a:srgbClr val="5E2222"/>
                          </a:solidFill>
                        </a:rPr>
                        <a:t>97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>
                          <a:solidFill>
                            <a:srgbClr val="5E2222"/>
                          </a:solidFill>
                        </a:rPr>
                        <a:t>92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4807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GB" sz="1600" b="1"/>
                        <a:t>Kept Informed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>
                          <a:solidFill>
                            <a:srgbClr val="5E2222"/>
                          </a:solidFill>
                        </a:rPr>
                        <a:t>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>
                          <a:solidFill>
                            <a:srgbClr val="5E2222"/>
                          </a:solidFill>
                        </a:rPr>
                        <a:t>97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10514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GB" sz="1600" b="1"/>
                        <a:t>Opportunities to Participate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>
                          <a:solidFill>
                            <a:srgbClr val="5E2222"/>
                          </a:solidFill>
                        </a:rPr>
                        <a:t>97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>
                          <a:solidFill>
                            <a:srgbClr val="5E2222"/>
                          </a:solidFill>
                        </a:rPr>
                        <a:t>92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91594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GB" sz="1600" b="1"/>
                        <a:t>Quality of Home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>
                          <a:solidFill>
                            <a:srgbClr val="5E2222"/>
                          </a:solidFill>
                        </a:rPr>
                        <a:t>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>
                          <a:solidFill>
                            <a:srgbClr val="5E2222"/>
                          </a:solidFill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35361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GB" sz="1600" b="1"/>
                        <a:t>Repairs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>
                          <a:solidFill>
                            <a:srgbClr val="5E22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>
                          <a:solidFill>
                            <a:srgbClr val="5E22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61098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GB" sz="1600" b="1"/>
                        <a:t>Management of Neighbourhood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>
                          <a:solidFill>
                            <a:srgbClr val="5E2222"/>
                          </a:solidFill>
                        </a:rPr>
                        <a:t>98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>
                          <a:solidFill>
                            <a:srgbClr val="5E2222"/>
                          </a:solidFill>
                        </a:rPr>
                        <a:t>93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90762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GB" sz="1600" b="1"/>
                        <a:t>Value for Money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>
                          <a:solidFill>
                            <a:srgbClr val="5E2222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>
                          <a:solidFill>
                            <a:srgbClr val="5E2222"/>
                          </a:solidFill>
                        </a:rPr>
                        <a:t>92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49825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GB" sz="1600" b="1"/>
                        <a:t>Average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>
                          <a:solidFill>
                            <a:srgbClr val="5E2222"/>
                          </a:solidFill>
                        </a:rPr>
                        <a:t>97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>
                          <a:solidFill>
                            <a:srgbClr val="5E2222"/>
                          </a:solidFill>
                        </a:rPr>
                        <a:t>92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259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089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" y="65463"/>
            <a:ext cx="4869180" cy="634079"/>
          </a:xfrm>
        </p:spPr>
        <p:txBody>
          <a:bodyPr>
            <a:normAutofit/>
          </a:bodyPr>
          <a:lstStyle/>
          <a:p>
            <a:r>
              <a:rPr lang="en-GB" sz="3200"/>
              <a:t>Overall Satisfaction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0152" y="1059583"/>
            <a:ext cx="3043828" cy="1080119"/>
          </a:xfrm>
        </p:spPr>
        <p:txBody>
          <a:bodyPr anchor="b">
            <a:normAutofit/>
          </a:bodyPr>
          <a:lstStyle/>
          <a:p>
            <a:r>
              <a:rPr lang="en-GB" sz="1600" b="1">
                <a:solidFill>
                  <a:schemeClr val="bg2">
                    <a:lumMod val="25000"/>
                  </a:schemeClr>
                </a:solidFill>
                <a:latin typeface="+mj-lt"/>
              </a:rPr>
              <a:t>I1: </a:t>
            </a:r>
            <a:r>
              <a:rPr lang="en-GB" sz="1600">
                <a:solidFill>
                  <a:schemeClr val="bg2">
                    <a:lumMod val="25000"/>
                  </a:schemeClr>
                </a:solidFill>
                <a:latin typeface="+mj-lt"/>
              </a:rPr>
              <a:t>Percentage of tenants satisfied with overall service.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084B334-95CE-40A0-A846-F8E20BB2FB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721701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97.0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97.0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91.7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92.8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92.4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91.9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91.7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90.9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90.5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90.7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90.1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89.2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C4483D2D-52B5-4A88-84EA-FB5B07521B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899" y="4443958"/>
            <a:ext cx="658416" cy="582485"/>
          </a:xfrm>
          <a:prstGeom prst="rect">
            <a:avLst/>
          </a:prstGeom>
        </p:spPr>
      </p:pic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6D7BD19E-B046-4AF1-871E-8420FC267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0758" y="-20538"/>
            <a:ext cx="984019" cy="216024"/>
          </a:xfrm>
        </p:spPr>
        <p:txBody>
          <a:bodyPr/>
          <a:lstStyle/>
          <a:p>
            <a:fld id="{41229CA8-AF68-4A14-BFB4-C20CDAB1986E}" type="slidenum">
              <a:rPr lang="en-GB" sz="1000" b="1" smtClean="0">
                <a:solidFill>
                  <a:schemeClr val="bg1"/>
                </a:solidFill>
              </a:rPr>
              <a:t>8</a:t>
            </a:fld>
            <a:endParaRPr lang="en-GB" sz="1000" b="1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815AAC-FDE0-4C68-B223-A0AB1210D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5" y="765716"/>
            <a:ext cx="5264691" cy="426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83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Kept Informed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1203597"/>
            <a:ext cx="2952328" cy="1192599"/>
          </a:xfrm>
        </p:spPr>
        <p:txBody>
          <a:bodyPr>
            <a:normAutofit/>
          </a:bodyPr>
          <a:lstStyle/>
          <a:p>
            <a:r>
              <a:rPr lang="en-GB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I2:  </a:t>
            </a:r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percentage of tenants who feel their landlord is good at keeping them informed about their services and outcomes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3209DB-0CF1-4F8A-ACFE-179457E79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9</a:t>
            </a:fld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1455441-B177-45AC-B4F5-9591EC6F6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548661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2019/20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r>
                        <a:rPr lang="en-GB" sz="1100" b="1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HA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99.1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99.1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96.6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95.3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96.0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96.1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93.5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93.5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93.1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National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92.2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91.6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92.0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8F504ED-77FB-4177-873A-E8F488B7E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0" y="795454"/>
            <a:ext cx="5242424" cy="422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2310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1A62DB4EB8DA4696C987637F57AB4B" ma:contentTypeVersion="10" ma:contentTypeDescription="Create a new document." ma:contentTypeScope="" ma:versionID="affa33fc384d22121c4df6c31186144f">
  <xsd:schema xmlns:xsd="http://www.w3.org/2001/XMLSchema" xmlns:xs="http://www.w3.org/2001/XMLSchema" xmlns:p="http://schemas.microsoft.com/office/2006/metadata/properties" xmlns:ns2="152e7288-224d-4225-92cc-c4681d6adc9b" xmlns:ns3="01a7cf63-d37c-40f9-931e-66979705ce77" xmlns:ns4="4b11736f-4c32-46fe-9106-85473aa22651" targetNamespace="http://schemas.microsoft.com/office/2006/metadata/properties" ma:root="true" ma:fieldsID="4dc59f44954091d29072c1485ff2242a" ns2:_="" ns3:_="" ns4:_="">
    <xsd:import namespace="152e7288-224d-4225-92cc-c4681d6adc9b"/>
    <xsd:import namespace="01a7cf63-d37c-40f9-931e-66979705ce77"/>
    <xsd:import namespace="4b11736f-4c32-46fe-9106-85473aa2265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e7288-224d-4225-92cc-c4681d6adc9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a7cf63-d37c-40f9-931e-66979705ce77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11736f-4c32-46fe-9106-85473aa226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52e7288-224d-4225-92cc-c4681d6adc9b">
      <UserInfo>
        <DisplayName>Elaine Byrne</DisplayName>
        <AccountId>13</AccountId>
        <AccountType/>
      </UserInfo>
      <UserInfo>
        <DisplayName>Misia Jack</DisplayName>
        <AccountId>17</AccountId>
        <AccountType/>
      </UserInfo>
      <UserInfo>
        <DisplayName>James Duffy</DisplayName>
        <AccountId>16</AccountId>
        <AccountType/>
      </UserInfo>
      <UserInfo>
        <DisplayName>Tim Pogson</DisplayName>
        <AccountId>14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C1638CE-6E42-489E-A42A-D9907252B3F5}">
  <ds:schemaRefs>
    <ds:schemaRef ds:uri="01a7cf63-d37c-40f9-931e-66979705ce77"/>
    <ds:schemaRef ds:uri="152e7288-224d-4225-92cc-c4681d6adc9b"/>
    <ds:schemaRef ds:uri="4b11736f-4c32-46fe-9106-85473aa2265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CF7EBDD-11EF-4E31-8861-FFE8E674F1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C388D6-E6EF-45C1-98E1-DDFD1CA79E3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b11736f-4c32-46fe-9106-85473aa22651"/>
    <ds:schemaRef ds:uri="http://purl.org/dc/elements/1.1/"/>
    <ds:schemaRef ds:uri="152e7288-224d-4225-92cc-c4681d6adc9b"/>
    <ds:schemaRef ds:uri="http://schemas.microsoft.com/office/2006/metadata/properties"/>
    <ds:schemaRef ds:uri="01a7cf63-d37c-40f9-931e-66979705ce7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</TotalTime>
  <Words>2580</Words>
  <Application>Microsoft Office PowerPoint</Application>
  <PresentationFormat>On-screen Show (16:9)</PresentationFormat>
  <Paragraphs>1242</Paragraphs>
  <Slides>53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Calibri</vt:lpstr>
      <vt:lpstr>Calibri Light</vt:lpstr>
      <vt:lpstr>Open Sans</vt:lpstr>
      <vt:lpstr>Wingdings</vt:lpstr>
      <vt:lpstr>Retrospect</vt:lpstr>
      <vt:lpstr>PowerPoint Presentation</vt:lpstr>
      <vt:lpstr>Key sector headlines for 2019-20</vt:lpstr>
      <vt:lpstr>Overall summary - 2019</vt:lpstr>
      <vt:lpstr>Peer Group</vt:lpstr>
      <vt:lpstr>Tenant Satisfaction</vt:lpstr>
      <vt:lpstr>Satisfaction survey Method</vt:lpstr>
      <vt:lpstr>Large Scale Tenant Survey</vt:lpstr>
      <vt:lpstr>Overall Satisfaction</vt:lpstr>
      <vt:lpstr>Kept Informed</vt:lpstr>
      <vt:lpstr>Opportunities to participate</vt:lpstr>
      <vt:lpstr>Quality of home (all tenants)</vt:lpstr>
      <vt:lpstr>Repairs</vt:lpstr>
      <vt:lpstr>Management of neighbourhood</vt:lpstr>
      <vt:lpstr>Value for money</vt:lpstr>
      <vt:lpstr>Factoring</vt:lpstr>
      <vt:lpstr>Complaints</vt:lpstr>
      <vt:lpstr>Housing Quality &amp; Maintenance</vt:lpstr>
      <vt:lpstr>SHQS</vt:lpstr>
      <vt:lpstr>EESSH</vt:lpstr>
      <vt:lpstr>Emergency repairs</vt:lpstr>
      <vt:lpstr>Non-emergency repairs</vt:lpstr>
      <vt:lpstr>Repairs Right First Time</vt:lpstr>
      <vt:lpstr>Repairs satisfaction</vt:lpstr>
      <vt:lpstr>Gas safety</vt:lpstr>
      <vt:lpstr>Access</vt:lpstr>
      <vt:lpstr>Access</vt:lpstr>
      <vt:lpstr>Turnover </vt:lpstr>
      <vt:lpstr>Offers refused</vt:lpstr>
      <vt:lpstr>Lets by source</vt:lpstr>
      <vt:lpstr>Lets to homeless</vt:lpstr>
      <vt:lpstr>Homeless referrals</vt:lpstr>
      <vt:lpstr>Tenancy sustainment</vt:lpstr>
      <vt:lpstr>Tenancy sustainment (homeless)</vt:lpstr>
      <vt:lpstr>Evictions</vt:lpstr>
      <vt:lpstr>Medical adaptations</vt:lpstr>
      <vt:lpstr>Medical adaptations</vt:lpstr>
      <vt:lpstr>Rents</vt:lpstr>
      <vt:lpstr>Average rent</vt:lpstr>
      <vt:lpstr>Rent increase</vt:lpstr>
      <vt:lpstr>Rent collection</vt:lpstr>
      <vt:lpstr>Arrears</vt:lpstr>
      <vt:lpstr>Arrears (trends)</vt:lpstr>
      <vt:lpstr>Arrears written off</vt:lpstr>
      <vt:lpstr>Voids</vt:lpstr>
      <vt:lpstr>Relet times</vt:lpstr>
      <vt:lpstr>Void rent loss</vt:lpstr>
      <vt:lpstr>Void rent loss (trends)</vt:lpstr>
      <vt:lpstr>Landlord Report</vt:lpstr>
      <vt:lpstr>Landlord Report</vt:lpstr>
      <vt:lpstr>Landlord Report</vt:lpstr>
      <vt:lpstr>Overall summary - 2019</vt:lpstr>
      <vt:lpstr>Overall summary - 2020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Smith</dc:creator>
  <cp:lastModifiedBy>Della McKelvie</cp:lastModifiedBy>
  <cp:revision>3</cp:revision>
  <cp:lastPrinted>2019-06-24T13:36:42Z</cp:lastPrinted>
  <dcterms:created xsi:type="dcterms:W3CDTF">2016-02-29T12:12:07Z</dcterms:created>
  <dcterms:modified xsi:type="dcterms:W3CDTF">2021-01-20T16:56:06Z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0x010100F71A62DB4EB8DA4696C987637F57AB4B</vt:lpwstr>
  </property>
</Properties>
</file>