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95"/>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7" r:id="rId62"/>
    <p:sldId id="319" r:id="rId63"/>
    <p:sldId id="321" r:id="rId64"/>
    <p:sldId id="326"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2" r:id="rId89"/>
    <p:sldId id="354" r:id="rId90"/>
    <p:sldId id="355" r:id="rId91"/>
    <p:sldId id="357" r:id="rId92"/>
    <p:sldId id="358" r:id="rId93"/>
    <p:sldId id="359"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90FC"/>
    <a:srgbClr val="F3C910"/>
    <a:srgbClr val="D9D9D9"/>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A6EFB9-7CCF-8E3F-8379-3C898E3357F2}" v="63" dt="2023-11-03T12:45:08.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a Tonner" userId="S::brenda.tonner@scotlandshousingnetwork.org::45d504ec-727d-47de-8357-b0593cdc821b" providerId="AD" clId="Web-{10A6EFB9-7CCF-8E3F-8379-3C898E3357F2}"/>
    <pc:docChg chg="delSld modSld">
      <pc:chgData name="Brenda Tonner" userId="S::brenda.tonner@scotlandshousingnetwork.org::45d504ec-727d-47de-8357-b0593cdc821b" providerId="AD" clId="Web-{10A6EFB9-7CCF-8E3F-8379-3C898E3357F2}" dt="2023-11-03T12:45:08.706" v="50"/>
      <pc:docMkLst>
        <pc:docMk/>
      </pc:docMkLst>
      <pc:sldChg chg="addSp modSp">
        <pc:chgData name="Brenda Tonner" userId="S::brenda.tonner@scotlandshousingnetwork.org::45d504ec-727d-47de-8357-b0593cdc821b" providerId="AD" clId="Web-{10A6EFB9-7CCF-8E3F-8379-3C898E3357F2}" dt="2023-11-03T12:36:03.381" v="12" actId="1076"/>
        <pc:sldMkLst>
          <pc:docMk/>
          <pc:sldMk cId="0" sldId="257"/>
        </pc:sldMkLst>
        <pc:spChg chg="add mod">
          <ac:chgData name="Brenda Tonner" userId="S::brenda.tonner@scotlandshousingnetwork.org::45d504ec-727d-47de-8357-b0593cdc821b" providerId="AD" clId="Web-{10A6EFB9-7CCF-8E3F-8379-3C898E3357F2}" dt="2023-11-03T12:36:03.381" v="12" actId="1076"/>
          <ac:spMkLst>
            <pc:docMk/>
            <pc:sldMk cId="0" sldId="257"/>
            <ac:spMk id="2" creationId="{018F0814-FE69-C4CA-0917-767C4304F1C4}"/>
          </ac:spMkLst>
        </pc:spChg>
      </pc:sldChg>
      <pc:sldChg chg="addSp modSp">
        <pc:chgData name="Brenda Tonner" userId="S::brenda.tonner@scotlandshousingnetwork.org::45d504ec-727d-47de-8357-b0593cdc821b" providerId="AD" clId="Web-{10A6EFB9-7CCF-8E3F-8379-3C898E3357F2}" dt="2023-11-03T12:37:30.321" v="16" actId="1076"/>
        <pc:sldMkLst>
          <pc:docMk/>
          <pc:sldMk cId="0" sldId="264"/>
        </pc:sldMkLst>
        <pc:picChg chg="mod">
          <ac:chgData name="Brenda Tonner" userId="S::brenda.tonner@scotlandshousingnetwork.org::45d504ec-727d-47de-8357-b0593cdc821b" providerId="AD" clId="Web-{10A6EFB9-7CCF-8E3F-8379-3C898E3357F2}" dt="2023-11-03T12:37:12.992" v="15" actId="1076"/>
          <ac:picMkLst>
            <pc:docMk/>
            <pc:sldMk cId="0" sldId="264"/>
            <ac:picMk id="3" creationId="{00000000-0000-0000-0000-000000000000}"/>
          </ac:picMkLst>
        </pc:picChg>
        <pc:cxnChg chg="add mod">
          <ac:chgData name="Brenda Tonner" userId="S::brenda.tonner@scotlandshousingnetwork.org::45d504ec-727d-47de-8357-b0593cdc821b" providerId="AD" clId="Web-{10A6EFB9-7CCF-8E3F-8379-3C898E3357F2}" dt="2023-11-03T12:37:30.321" v="16" actId="1076"/>
          <ac:cxnSpMkLst>
            <pc:docMk/>
            <pc:sldMk cId="0" sldId="264"/>
            <ac:cxnSpMk id="2" creationId="{3E295675-FE1D-7CBD-4E80-7E2072527A49}"/>
          </ac:cxnSpMkLst>
        </pc:cxnChg>
      </pc:sldChg>
      <pc:sldChg chg="addSp modSp">
        <pc:chgData name="Brenda Tonner" userId="S::brenda.tonner@scotlandshousingnetwork.org::45d504ec-727d-47de-8357-b0593cdc821b" providerId="AD" clId="Web-{10A6EFB9-7CCF-8E3F-8379-3C898E3357F2}" dt="2023-11-03T12:38:26.056" v="21" actId="1076"/>
        <pc:sldMkLst>
          <pc:docMk/>
          <pc:sldMk cId="0" sldId="266"/>
        </pc:sldMkLst>
        <pc:picChg chg="mod">
          <ac:chgData name="Brenda Tonner" userId="S::brenda.tonner@scotlandshousingnetwork.org::45d504ec-727d-47de-8357-b0593cdc821b" providerId="AD" clId="Web-{10A6EFB9-7CCF-8E3F-8379-3C898E3357F2}" dt="2023-11-03T12:38:07.665" v="19" actId="1076"/>
          <ac:picMkLst>
            <pc:docMk/>
            <pc:sldMk cId="0" sldId="266"/>
            <ac:picMk id="3" creationId="{00000000-0000-0000-0000-000000000000}"/>
          </ac:picMkLst>
        </pc:picChg>
        <pc:cxnChg chg="add mod">
          <ac:chgData name="Brenda Tonner" userId="S::brenda.tonner@scotlandshousingnetwork.org::45d504ec-727d-47de-8357-b0593cdc821b" providerId="AD" clId="Web-{10A6EFB9-7CCF-8E3F-8379-3C898E3357F2}" dt="2023-11-03T12:38:26.056" v="21" actId="1076"/>
          <ac:cxnSpMkLst>
            <pc:docMk/>
            <pc:sldMk cId="0" sldId="266"/>
            <ac:cxnSpMk id="2" creationId="{3C406D6B-D95B-648A-DAC1-259F236C5EBA}"/>
          </ac:cxnSpMkLst>
        </pc:cxnChg>
      </pc:sldChg>
      <pc:sldChg chg="addSp modSp">
        <pc:chgData name="Brenda Tonner" userId="S::brenda.tonner@scotlandshousingnetwork.org::45d504ec-727d-47de-8357-b0593cdc821b" providerId="AD" clId="Web-{10A6EFB9-7CCF-8E3F-8379-3C898E3357F2}" dt="2023-11-03T12:39:24.605" v="25" actId="1076"/>
        <pc:sldMkLst>
          <pc:docMk/>
          <pc:sldMk cId="0" sldId="268"/>
        </pc:sldMkLst>
        <pc:picChg chg="mod">
          <ac:chgData name="Brenda Tonner" userId="S::brenda.tonner@scotlandshousingnetwork.org::45d504ec-727d-47de-8357-b0593cdc821b" providerId="AD" clId="Web-{10A6EFB9-7CCF-8E3F-8379-3C898E3357F2}" dt="2023-11-03T12:39:14.182" v="24" actId="1076"/>
          <ac:picMkLst>
            <pc:docMk/>
            <pc:sldMk cId="0" sldId="268"/>
            <ac:picMk id="3" creationId="{00000000-0000-0000-0000-000000000000}"/>
          </ac:picMkLst>
        </pc:picChg>
        <pc:cxnChg chg="add mod">
          <ac:chgData name="Brenda Tonner" userId="S::brenda.tonner@scotlandshousingnetwork.org::45d504ec-727d-47de-8357-b0593cdc821b" providerId="AD" clId="Web-{10A6EFB9-7CCF-8E3F-8379-3C898E3357F2}" dt="2023-11-03T12:39:24.605" v="25" actId="1076"/>
          <ac:cxnSpMkLst>
            <pc:docMk/>
            <pc:sldMk cId="0" sldId="268"/>
            <ac:cxnSpMk id="2" creationId="{B5A79811-4870-EB8B-F224-A668A3C8C51F}"/>
          </ac:cxnSpMkLst>
        </pc:cxnChg>
      </pc:sldChg>
      <pc:sldChg chg="addSp modSp">
        <pc:chgData name="Brenda Tonner" userId="S::brenda.tonner@scotlandshousingnetwork.org::45d504ec-727d-47de-8357-b0593cdc821b" providerId="AD" clId="Web-{10A6EFB9-7CCF-8E3F-8379-3C898E3357F2}" dt="2023-11-03T12:40:13.293" v="28" actId="1076"/>
        <pc:sldMkLst>
          <pc:docMk/>
          <pc:sldMk cId="0" sldId="270"/>
        </pc:sldMkLst>
        <pc:cxnChg chg="add mod">
          <ac:chgData name="Brenda Tonner" userId="S::brenda.tonner@scotlandshousingnetwork.org::45d504ec-727d-47de-8357-b0593cdc821b" providerId="AD" clId="Web-{10A6EFB9-7CCF-8E3F-8379-3C898E3357F2}" dt="2023-11-03T12:40:13.293" v="28" actId="1076"/>
          <ac:cxnSpMkLst>
            <pc:docMk/>
            <pc:sldMk cId="0" sldId="270"/>
            <ac:cxnSpMk id="2" creationId="{CCB2C60B-DEFD-17CE-83F8-8C38D31E8F73}"/>
          </ac:cxnSpMkLst>
        </pc:cxnChg>
      </pc:sldChg>
      <pc:sldChg chg="addSp modSp">
        <pc:chgData name="Brenda Tonner" userId="S::brenda.tonner@scotlandshousingnetwork.org::45d504ec-727d-47de-8357-b0593cdc821b" providerId="AD" clId="Web-{10A6EFB9-7CCF-8E3F-8379-3C898E3357F2}" dt="2023-11-03T12:41:12.232" v="34" actId="1076"/>
        <pc:sldMkLst>
          <pc:docMk/>
          <pc:sldMk cId="0" sldId="273"/>
        </pc:sldMkLst>
        <pc:picChg chg="mod">
          <ac:chgData name="Brenda Tonner" userId="S::brenda.tonner@scotlandshousingnetwork.org::45d504ec-727d-47de-8357-b0593cdc821b" providerId="AD" clId="Web-{10A6EFB9-7CCF-8E3F-8379-3C898E3357F2}" dt="2023-11-03T12:41:00.185" v="33" actId="1076"/>
          <ac:picMkLst>
            <pc:docMk/>
            <pc:sldMk cId="0" sldId="273"/>
            <ac:picMk id="3" creationId="{00000000-0000-0000-0000-000000000000}"/>
          </ac:picMkLst>
        </pc:picChg>
        <pc:cxnChg chg="add mod">
          <ac:chgData name="Brenda Tonner" userId="S::brenda.tonner@scotlandshousingnetwork.org::45d504ec-727d-47de-8357-b0593cdc821b" providerId="AD" clId="Web-{10A6EFB9-7CCF-8E3F-8379-3C898E3357F2}" dt="2023-11-03T12:41:12.232" v="34" actId="1076"/>
          <ac:cxnSpMkLst>
            <pc:docMk/>
            <pc:sldMk cId="0" sldId="273"/>
            <ac:cxnSpMk id="2" creationId="{4C761765-BCAB-BDAB-B69E-A8E7CE098B64}"/>
          </ac:cxnSpMkLst>
        </pc:cxnChg>
      </pc:sldChg>
      <pc:sldChg chg="addSp modSp">
        <pc:chgData name="Brenda Tonner" userId="S::brenda.tonner@scotlandshousingnetwork.org::45d504ec-727d-47de-8357-b0593cdc821b" providerId="AD" clId="Web-{10A6EFB9-7CCF-8E3F-8379-3C898E3357F2}" dt="2023-11-03T12:42:17.515" v="37" actId="1076"/>
        <pc:sldMkLst>
          <pc:docMk/>
          <pc:sldMk cId="0" sldId="293"/>
        </pc:sldMkLst>
        <pc:cxnChg chg="add mod">
          <ac:chgData name="Brenda Tonner" userId="S::brenda.tonner@scotlandshousingnetwork.org::45d504ec-727d-47de-8357-b0593cdc821b" providerId="AD" clId="Web-{10A6EFB9-7CCF-8E3F-8379-3C898E3357F2}" dt="2023-11-03T12:42:17.515" v="37" actId="1076"/>
          <ac:cxnSpMkLst>
            <pc:docMk/>
            <pc:sldMk cId="0" sldId="293"/>
            <ac:cxnSpMk id="2" creationId="{5C093CF4-61FE-0F59-8498-B9F06F69046F}"/>
          </ac:cxnSpMkLst>
        </pc:cxnChg>
      </pc:sldChg>
      <pc:sldChg chg="del">
        <pc:chgData name="Brenda Tonner" userId="S::brenda.tonner@scotlandshousingnetwork.org::45d504ec-727d-47de-8357-b0593cdc821b" providerId="AD" clId="Web-{10A6EFB9-7CCF-8E3F-8379-3C898E3357F2}" dt="2023-11-03T12:42:55.016" v="38"/>
        <pc:sldMkLst>
          <pc:docMk/>
          <pc:sldMk cId="0" sldId="314"/>
        </pc:sldMkLst>
      </pc:sldChg>
      <pc:sldChg chg="del">
        <pc:chgData name="Brenda Tonner" userId="S::brenda.tonner@scotlandshousingnetwork.org::45d504ec-727d-47de-8357-b0593cdc821b" providerId="AD" clId="Web-{10A6EFB9-7CCF-8E3F-8379-3C898E3357F2}" dt="2023-11-03T12:43:01.172" v="39"/>
        <pc:sldMkLst>
          <pc:docMk/>
          <pc:sldMk cId="0" sldId="315"/>
        </pc:sldMkLst>
      </pc:sldChg>
      <pc:sldChg chg="del">
        <pc:chgData name="Brenda Tonner" userId="S::brenda.tonner@scotlandshousingnetwork.org::45d504ec-727d-47de-8357-b0593cdc821b" providerId="AD" clId="Web-{10A6EFB9-7CCF-8E3F-8379-3C898E3357F2}" dt="2023-11-03T12:43:12.407" v="40"/>
        <pc:sldMkLst>
          <pc:docMk/>
          <pc:sldMk cId="0" sldId="316"/>
        </pc:sldMkLst>
      </pc:sldChg>
      <pc:sldChg chg="del">
        <pc:chgData name="Brenda Tonner" userId="S::brenda.tonner@scotlandshousingnetwork.org::45d504ec-727d-47de-8357-b0593cdc821b" providerId="AD" clId="Web-{10A6EFB9-7CCF-8E3F-8379-3C898E3357F2}" dt="2023-11-03T12:43:31.438" v="41"/>
        <pc:sldMkLst>
          <pc:docMk/>
          <pc:sldMk cId="0" sldId="318"/>
        </pc:sldMkLst>
      </pc:sldChg>
      <pc:sldChg chg="del">
        <pc:chgData name="Brenda Tonner" userId="S::brenda.tonner@scotlandshousingnetwork.org::45d504ec-727d-47de-8357-b0593cdc821b" providerId="AD" clId="Web-{10A6EFB9-7CCF-8E3F-8379-3C898E3357F2}" dt="2023-11-03T12:43:44.954" v="42"/>
        <pc:sldMkLst>
          <pc:docMk/>
          <pc:sldMk cId="0" sldId="320"/>
        </pc:sldMkLst>
      </pc:sldChg>
      <pc:sldChg chg="del">
        <pc:chgData name="Brenda Tonner" userId="S::brenda.tonner@scotlandshousingnetwork.org::45d504ec-727d-47de-8357-b0593cdc821b" providerId="AD" clId="Web-{10A6EFB9-7CCF-8E3F-8379-3C898E3357F2}" dt="2023-11-03T12:43:56.220" v="43"/>
        <pc:sldMkLst>
          <pc:docMk/>
          <pc:sldMk cId="0" sldId="322"/>
        </pc:sldMkLst>
      </pc:sldChg>
      <pc:sldChg chg="del">
        <pc:chgData name="Brenda Tonner" userId="S::brenda.tonner@scotlandshousingnetwork.org::45d504ec-727d-47de-8357-b0593cdc821b" providerId="AD" clId="Web-{10A6EFB9-7CCF-8E3F-8379-3C898E3357F2}" dt="2023-11-03T12:43:59.658" v="44"/>
        <pc:sldMkLst>
          <pc:docMk/>
          <pc:sldMk cId="0" sldId="323"/>
        </pc:sldMkLst>
      </pc:sldChg>
      <pc:sldChg chg="del">
        <pc:chgData name="Brenda Tonner" userId="S::brenda.tonner@scotlandshousingnetwork.org::45d504ec-727d-47de-8357-b0593cdc821b" providerId="AD" clId="Web-{10A6EFB9-7CCF-8E3F-8379-3C898E3357F2}" dt="2023-11-03T12:44:05.486" v="45"/>
        <pc:sldMkLst>
          <pc:docMk/>
          <pc:sldMk cId="0" sldId="324"/>
        </pc:sldMkLst>
      </pc:sldChg>
      <pc:sldChg chg="del">
        <pc:chgData name="Brenda Tonner" userId="S::brenda.tonner@scotlandshousingnetwork.org::45d504ec-727d-47de-8357-b0593cdc821b" providerId="AD" clId="Web-{10A6EFB9-7CCF-8E3F-8379-3C898E3357F2}" dt="2023-11-03T12:44:11.595" v="46"/>
        <pc:sldMkLst>
          <pc:docMk/>
          <pc:sldMk cId="0" sldId="325"/>
        </pc:sldMkLst>
      </pc:sldChg>
      <pc:sldChg chg="del">
        <pc:chgData name="Brenda Tonner" userId="S::brenda.tonner@scotlandshousingnetwork.org::45d504ec-727d-47de-8357-b0593cdc821b" providerId="AD" clId="Web-{10A6EFB9-7CCF-8E3F-8379-3C898E3357F2}" dt="2023-11-03T12:44:24.127" v="47"/>
        <pc:sldMkLst>
          <pc:docMk/>
          <pc:sldMk cId="0" sldId="327"/>
        </pc:sldMkLst>
      </pc:sldChg>
      <pc:sldChg chg="del">
        <pc:chgData name="Brenda Tonner" userId="S::brenda.tonner@scotlandshousingnetwork.org::45d504ec-727d-47de-8357-b0593cdc821b" providerId="AD" clId="Web-{10A6EFB9-7CCF-8E3F-8379-3C898E3357F2}" dt="2023-11-03T12:44:27.346" v="48"/>
        <pc:sldMkLst>
          <pc:docMk/>
          <pc:sldMk cId="0" sldId="328"/>
        </pc:sldMkLst>
      </pc:sldChg>
      <pc:sldChg chg="del">
        <pc:chgData name="Brenda Tonner" userId="S::brenda.tonner@scotlandshousingnetwork.org::45d504ec-727d-47de-8357-b0593cdc821b" providerId="AD" clId="Web-{10A6EFB9-7CCF-8E3F-8379-3C898E3357F2}" dt="2023-11-03T12:44:59.612" v="49"/>
        <pc:sldMkLst>
          <pc:docMk/>
          <pc:sldMk cId="0" sldId="353"/>
        </pc:sldMkLst>
      </pc:sldChg>
      <pc:sldChg chg="del">
        <pc:chgData name="Brenda Tonner" userId="S::brenda.tonner@scotlandshousingnetwork.org::45d504ec-727d-47de-8357-b0593cdc821b" providerId="AD" clId="Web-{10A6EFB9-7CCF-8E3F-8379-3C898E3357F2}" dt="2023-11-03T12:45:08.706" v="50"/>
        <pc:sldMkLst>
          <pc:docMk/>
          <pc:sldMk cId="0" sldId="3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0930F-C3B7-4315-ADF3-EE4E1F636E72}" type="datetimeFigureOut">
              <a:rPr lang="en-GB" smtClean="0"/>
              <a:t>03/11/2023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2F7F2B-1386-4DCD-912B-2960861B8E1B}" type="slidenum">
              <a:rPr lang="en-GB" smtClean="0"/>
              <a:t>‹#›</a:t>
            </a:fld>
            <a:endParaRPr lang="en-GB"/>
          </a:p>
        </p:txBody>
      </p:sp>
    </p:spTree>
    <p:extLst>
      <p:ext uri="{BB962C8B-B14F-4D97-AF65-F5344CB8AC3E}">
        <p14:creationId xmlns:p14="http://schemas.microsoft.com/office/powerpoint/2010/main" val="1194698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Performance Analysis Visit 2022/23</a:t>
            </a:r>
            <a:endParaRPr/>
          </a:p>
          <a:p>
            <a:r>
              <a:rPr b="0"/>
              <a:t>No alt text provided</a:t>
            </a:r>
            <a:endParaRPr/>
          </a:p>
          <a:p>
            <a:endParaRPr/>
          </a:p>
          <a:p>
            <a:r>
              <a:rPr b="1"/>
              <a:t>October 2023</a:t>
            </a:r>
            <a:endParaRPr/>
          </a:p>
          <a:p>
            <a:r>
              <a:rPr b="0"/>
              <a:t>No alt text provided</a:t>
            </a:r>
            <a:endParaRPr/>
          </a:p>
          <a:p>
            <a:endParaRPr/>
          </a:p>
          <a:p>
            <a:r>
              <a:rPr b="1"/>
              <a:t>card</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Kept Informed</a:t>
            </a:r>
            <a:endParaRPr/>
          </a:p>
          <a:p>
            <a:r>
              <a:rPr b="0"/>
              <a:t>No alt text provided</a:t>
            </a:r>
            <a:endParaRPr/>
          </a:p>
          <a:p>
            <a:endParaRPr/>
          </a:p>
          <a:p>
            <a:r>
              <a:rPr b="1"/>
              <a:t>I2 Percentage tenants who feel landlord is good at keeping them informed about services and decisions</a:t>
            </a:r>
            <a:endParaRPr/>
          </a:p>
          <a:p>
            <a:r>
              <a:rPr b="0"/>
              <a:t>No alt text provided</a:t>
            </a:r>
            <a:endParaRPr/>
          </a:p>
          <a:p>
            <a:endParaRPr/>
          </a:p>
          <a:p>
            <a:r>
              <a:rPr b="1"/>
              <a:t>Change from previous survey</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Opportunities to Participate</a:t>
            </a:r>
            <a:endParaRPr/>
          </a:p>
          <a:p>
            <a:r>
              <a:rPr b="0"/>
              <a:t>No alt text provided</a:t>
            </a:r>
            <a:endParaRPr/>
          </a:p>
          <a:p>
            <a:endParaRPr/>
          </a:p>
          <a:p>
            <a:r>
              <a:rPr b="1"/>
              <a:t>clusteredColumnChart</a:t>
            </a:r>
            <a:endParaRPr/>
          </a:p>
          <a:p>
            <a:r>
              <a:rPr b="0"/>
              <a:t>No alt text provided</a:t>
            </a:r>
            <a:endParaRPr/>
          </a:p>
          <a:p>
            <a:endParaRPr/>
          </a:p>
          <a:p>
            <a:r>
              <a:rPr b="1"/>
              <a:t>I5 Percentage tenants satisfied with opportunities given to them to participate in landlords decision making</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Opportunities to Participate</a:t>
            </a:r>
            <a:endParaRPr/>
          </a:p>
          <a:p>
            <a:r>
              <a:rPr b="0"/>
              <a:t>No alt text provided</a:t>
            </a:r>
            <a:endParaRPr/>
          </a:p>
          <a:p>
            <a:endParaRPr/>
          </a:p>
          <a:p>
            <a:r>
              <a:rPr b="1"/>
              <a:t>I5 Percentage tenants satisfied with opportunities given to them to participate in landlords decision making</a:t>
            </a:r>
            <a:endParaRPr/>
          </a:p>
          <a:p>
            <a:r>
              <a:rPr b="0"/>
              <a:t>No alt text provided</a:t>
            </a:r>
            <a:endParaRPr/>
          </a:p>
          <a:p>
            <a:endParaRPr/>
          </a:p>
          <a:p>
            <a:r>
              <a:rPr b="1"/>
              <a:t>Change from previous survey</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Quality of Home (All Tenants)</a:t>
            </a:r>
            <a:endParaRPr/>
          </a:p>
          <a:p>
            <a:r>
              <a:rPr b="0"/>
              <a:t>No alt text provided</a:t>
            </a:r>
            <a:endParaRPr/>
          </a:p>
          <a:p>
            <a:endParaRPr/>
          </a:p>
          <a:p>
            <a:r>
              <a:rPr b="1"/>
              <a:t>clusteredColumnChart</a:t>
            </a:r>
            <a:endParaRPr/>
          </a:p>
          <a:p>
            <a:r>
              <a:rPr b="0"/>
              <a:t>No alt text provided</a:t>
            </a:r>
            <a:endParaRPr/>
          </a:p>
          <a:p>
            <a:endParaRPr/>
          </a:p>
          <a:p>
            <a:r>
              <a:rPr b="1"/>
              <a:t>I7 Percentage tenants satisfied with quality of home</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Quality of Home</a:t>
            </a:r>
            <a:endParaRPr/>
          </a:p>
          <a:p>
            <a:r>
              <a:rPr b="0"/>
              <a:t>No alt text provided</a:t>
            </a:r>
            <a:endParaRPr/>
          </a:p>
          <a:p>
            <a:endParaRPr/>
          </a:p>
          <a:p>
            <a:r>
              <a:rPr b="1"/>
              <a:t>I7 Percentage tenants satisfied with quality of home</a:t>
            </a:r>
            <a:endParaRPr/>
          </a:p>
          <a:p>
            <a:r>
              <a:rPr b="0"/>
              <a:t>No alt text provided</a:t>
            </a:r>
            <a:endParaRPr/>
          </a:p>
          <a:p>
            <a:endParaRPr/>
          </a:p>
          <a:p>
            <a:r>
              <a:rPr b="1"/>
              <a:t>Change from previous survey</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Management of Neighbourhood</a:t>
            </a:r>
            <a:endParaRPr/>
          </a:p>
          <a:p>
            <a:r>
              <a:rPr b="0"/>
              <a:t>No alt text provided</a:t>
            </a:r>
            <a:endParaRPr/>
          </a:p>
          <a:p>
            <a:endParaRPr/>
          </a:p>
          <a:p>
            <a:r>
              <a:rPr b="1"/>
              <a:t>clusteredColumnChart</a:t>
            </a:r>
            <a:endParaRPr/>
          </a:p>
          <a:p>
            <a:r>
              <a:rPr b="0"/>
              <a:t>No alt text provided</a:t>
            </a:r>
            <a:endParaRPr/>
          </a:p>
          <a:p>
            <a:endParaRPr/>
          </a:p>
          <a:p>
            <a:r>
              <a:rPr b="1"/>
              <a:t>I13 Percentage tenants satisfied with management of neighbourhood</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Value for Money</a:t>
            </a:r>
            <a:endParaRPr/>
          </a:p>
          <a:p>
            <a:r>
              <a:rPr b="0"/>
              <a:t>No alt text provided</a:t>
            </a:r>
            <a:endParaRPr/>
          </a:p>
          <a:p>
            <a:endParaRPr/>
          </a:p>
          <a:p>
            <a:r>
              <a:rPr b="1"/>
              <a:t>clusteredColumnChart</a:t>
            </a:r>
            <a:endParaRPr/>
          </a:p>
          <a:p>
            <a:r>
              <a:rPr b="0"/>
              <a:t>No alt text provided</a:t>
            </a:r>
            <a:endParaRPr/>
          </a:p>
          <a:p>
            <a:endParaRPr/>
          </a:p>
          <a:p>
            <a:r>
              <a:rPr b="1"/>
              <a:t>I25 Percentage tenants who feel rent for their property represents good value for money</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Value for Money</a:t>
            </a:r>
            <a:endParaRPr/>
          </a:p>
          <a:p>
            <a:r>
              <a:rPr b="0"/>
              <a:t>No alt text provided</a:t>
            </a:r>
            <a:endParaRPr/>
          </a:p>
          <a:p>
            <a:endParaRPr/>
          </a:p>
          <a:p>
            <a:r>
              <a:rPr b="1"/>
              <a:t>I25 Percentage tenants who feel rent for their property represents good value for money</a:t>
            </a:r>
            <a:endParaRPr/>
          </a:p>
          <a:p>
            <a:r>
              <a:rPr b="0"/>
              <a:t>No alt text provided</a:t>
            </a:r>
            <a:endParaRPr/>
          </a:p>
          <a:p>
            <a:endParaRPr/>
          </a:p>
          <a:p>
            <a:r>
              <a:rPr b="1"/>
              <a:t>Change from previous survey</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Factoring</a:t>
            </a:r>
            <a:endParaRPr/>
          </a:p>
          <a:p>
            <a:r>
              <a:rPr b="0"/>
              <a:t>No alt text provided</a:t>
            </a:r>
            <a:endParaRPr/>
          </a:p>
          <a:p>
            <a:endParaRPr/>
          </a:p>
          <a:p>
            <a:r>
              <a:rPr b="1"/>
              <a:t>clusteredColumnChart</a:t>
            </a:r>
            <a:endParaRPr/>
          </a:p>
          <a:p>
            <a:r>
              <a:rPr b="0"/>
              <a:t>No alt text provided</a:t>
            </a:r>
            <a:endParaRPr/>
          </a:p>
          <a:p>
            <a:endParaRPr/>
          </a:p>
          <a:p>
            <a:r>
              <a:rPr b="1"/>
              <a:t>I29 Percentage factored owners satisfied with factoring service</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Complaints</a:t>
            </a:r>
            <a:endParaRPr/>
          </a:p>
          <a:p>
            <a:r>
              <a:rPr b="0"/>
              <a:t>No alt text provided</a:t>
            </a:r>
            <a:endParaRPr/>
          </a:p>
          <a:p>
            <a:endParaRPr/>
          </a:p>
          <a:p>
            <a:r>
              <a:rPr b="1"/>
              <a:t>clusteredColumnChart</a:t>
            </a:r>
            <a:endParaRPr/>
          </a:p>
          <a:p>
            <a:r>
              <a:rPr b="0"/>
              <a:t>No alt text provided</a:t>
            </a:r>
            <a:endParaRPr/>
          </a:p>
          <a:p>
            <a:endParaRPr/>
          </a:p>
          <a:p>
            <a:r>
              <a:rPr b="1"/>
              <a:t>I3 Complaints received per 100 homes</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National Overview 2022/23</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Tenants Surveyed:</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1st Stage Complaints</a:t>
            </a:r>
            <a:endParaRPr/>
          </a:p>
          <a:p>
            <a:r>
              <a:rPr b="0"/>
              <a:t>No alt text provided</a:t>
            </a:r>
            <a:endParaRPr/>
          </a:p>
          <a:p>
            <a:endParaRPr/>
          </a:p>
          <a:p>
            <a:r>
              <a:rPr b="1"/>
              <a:t>clusteredColumnChart</a:t>
            </a:r>
            <a:endParaRPr/>
          </a:p>
          <a:p>
            <a:r>
              <a:rPr b="0"/>
              <a:t>No alt text provided</a:t>
            </a:r>
            <a:endParaRPr/>
          </a:p>
          <a:p>
            <a:endParaRPr/>
          </a:p>
          <a:p>
            <a:r>
              <a:rPr b="1"/>
              <a:t>I4 Stage 1 complaints average time to respond</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hundredPercentStackedColumnChart</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1st Stage Complaints</a:t>
            </a:r>
            <a:endParaRPr/>
          </a:p>
          <a:p>
            <a:r>
              <a:rPr b="0"/>
              <a:t>No alt text provided</a:t>
            </a:r>
            <a:endParaRPr/>
          </a:p>
          <a:p>
            <a:endParaRPr/>
          </a:p>
          <a:p>
            <a:r>
              <a:rPr b="1"/>
              <a:t>N19 Stage 1 complaints</a:t>
            </a:r>
            <a:endParaRPr/>
          </a:p>
          <a:p>
            <a:r>
              <a:rPr b="0"/>
              <a:t>No alt text provided</a:t>
            </a:r>
            <a:endParaRPr/>
          </a:p>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2nd Stage Complaints</a:t>
            </a:r>
            <a:endParaRPr/>
          </a:p>
          <a:p>
            <a:r>
              <a:rPr b="0"/>
              <a:t>No alt text provided</a:t>
            </a:r>
            <a:endParaRPr/>
          </a:p>
          <a:p>
            <a:endParaRPr/>
          </a:p>
          <a:p>
            <a:r>
              <a:rPr b="1"/>
              <a:t>clusteredColumnChart</a:t>
            </a:r>
            <a:endParaRPr/>
          </a:p>
          <a:p>
            <a:r>
              <a:rPr b="0"/>
              <a:t>No alt text provided</a:t>
            </a:r>
            <a:endParaRPr/>
          </a:p>
          <a:p>
            <a:endParaRPr/>
          </a:p>
          <a:p>
            <a:r>
              <a:rPr b="1"/>
              <a:t>I4 Stage 2 complaints average time to respond</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hundredPercentStackedColumnChart</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N19 Stage 2 complaints</a:t>
            </a:r>
            <a:endParaRPr/>
          </a:p>
          <a:p>
            <a:r>
              <a:rPr b="0"/>
              <a:t>No alt text provided</a:t>
            </a:r>
            <a:endParaRPr/>
          </a:p>
          <a:p>
            <a:endParaRPr/>
          </a:p>
          <a:p>
            <a:r>
              <a:rPr b="1"/>
              <a:t>2nd Stage Complaints</a:t>
            </a:r>
            <a:endParaRPr/>
          </a:p>
          <a:p>
            <a:r>
              <a:rPr b="0"/>
              <a:t>No alt text provided</a:t>
            </a:r>
            <a:endParaRPr/>
          </a:p>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Complaints</a:t>
            </a:r>
            <a:endParaRPr/>
          </a:p>
          <a:p>
            <a:r>
              <a:rPr b="0"/>
              <a:t>No alt text provided</a:t>
            </a:r>
            <a:endParaRPr/>
          </a:p>
          <a:p>
            <a:endParaRPr/>
          </a:p>
          <a:p>
            <a:r>
              <a:rPr b="1"/>
              <a:t>clusteredColumnChart</a:t>
            </a:r>
            <a:endParaRPr/>
          </a:p>
          <a:p>
            <a:r>
              <a:rPr b="0"/>
              <a:t>No alt text provided</a:t>
            </a:r>
            <a:endParaRPr/>
          </a:p>
          <a:p>
            <a:endParaRPr/>
          </a:p>
          <a:p>
            <a:r>
              <a:rPr b="1"/>
              <a:t>pivotTable</a:t>
            </a:r>
            <a:endParaRPr/>
          </a:p>
          <a:p>
            <a:r>
              <a:rPr b="0"/>
              <a:t>No alt text provided</a:t>
            </a:r>
            <a:endParaRPr/>
          </a:p>
          <a:p>
            <a:endParaRPr/>
          </a:p>
          <a:p>
            <a:r>
              <a:rPr b="1"/>
              <a:t>I4 Time to respond to 1st &amp; 2nd stage complaints​</a:t>
            </a:r>
            <a:endParaRPr/>
          </a:p>
          <a:p>
            <a:r>
              <a:rPr b="0"/>
              <a:t>No alt text provided</a:t>
            </a:r>
            <a:endParaRPr/>
          </a:p>
          <a:p>
            <a:endParaRPr/>
          </a:p>
          <a:p>
            <a:r>
              <a:rPr b="1"/>
              <a:t>SPSO Target</a:t>
            </a:r>
            <a:endParaRPr/>
          </a:p>
          <a:p>
            <a:r>
              <a:rPr b="0"/>
              <a:t>No alt text provided</a:t>
            </a:r>
            <a:endParaRPr/>
          </a:p>
          <a:p>
            <a:endParaRPr/>
          </a:p>
          <a:p>
            <a:r>
              <a:rPr b="1"/>
              <a:t>5 days</a:t>
            </a:r>
            <a:endParaRPr/>
          </a:p>
          <a:p>
            <a:r>
              <a:rPr b="0"/>
              <a:t>No alt text provided</a:t>
            </a:r>
            <a:endParaRPr/>
          </a:p>
          <a:p>
            <a:endParaRPr/>
          </a:p>
          <a:p>
            <a:r>
              <a:rPr b="1"/>
              <a:t>20 days</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Complaints</a:t>
            </a:r>
            <a:endParaRPr/>
          </a:p>
          <a:p>
            <a:r>
              <a:rPr b="0"/>
              <a:t>No alt text provided</a:t>
            </a:r>
            <a:endParaRPr/>
          </a:p>
          <a:p>
            <a:endParaRPr/>
          </a:p>
          <a:p>
            <a:r>
              <a:rPr b="1"/>
              <a:t>clusteredColumnChart</a:t>
            </a:r>
            <a:endParaRPr/>
          </a:p>
          <a:p>
            <a:r>
              <a:rPr b="0"/>
              <a:t>No alt text provided</a:t>
            </a:r>
            <a:endParaRPr/>
          </a:p>
          <a:p>
            <a:endParaRPr/>
          </a:p>
          <a:p>
            <a:r>
              <a:rPr b="1"/>
              <a:t>I3 Complaints recieved per 100 homes &amp; I4 Time to respond to 1st &amp; 2nd stage complaints</a:t>
            </a:r>
            <a:endParaRPr/>
          </a:p>
          <a:p>
            <a:r>
              <a:rPr b="0"/>
              <a:t>No alt text provided</a:t>
            </a:r>
            <a:endParaRPr/>
          </a:p>
          <a:p>
            <a:endParaRPr/>
          </a:p>
          <a:p>
            <a:r>
              <a:rPr b="1"/>
              <a:t>SPSO Target</a:t>
            </a:r>
            <a:endParaRPr/>
          </a:p>
          <a:p>
            <a:r>
              <a:rPr b="0"/>
              <a:t>No alt text provided</a:t>
            </a:r>
            <a:endParaRPr/>
          </a:p>
          <a:p>
            <a:endParaRPr/>
          </a:p>
          <a:p>
            <a:r>
              <a:rPr b="1"/>
              <a:t>5 days</a:t>
            </a:r>
            <a:endParaRPr/>
          </a:p>
          <a:p>
            <a:r>
              <a:rPr b="0"/>
              <a:t>No alt text provided</a:t>
            </a:r>
            <a:endParaRPr/>
          </a:p>
          <a:p>
            <a:endParaRPr/>
          </a:p>
          <a:p>
            <a:r>
              <a:rPr b="1"/>
              <a:t>20 days</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pivotTable</a:t>
            </a:r>
            <a:endParaRPr/>
          </a:p>
          <a:p>
            <a:r>
              <a:rPr b="0"/>
              <a:t>No alt text provided</a:t>
            </a:r>
            <a:endParaRPr/>
          </a:p>
          <a:p>
            <a:endParaRPr/>
          </a:p>
          <a:p>
            <a:r>
              <a:rPr b="1"/>
              <a:t>pivotTable</a:t>
            </a:r>
            <a:endParaRPr/>
          </a:p>
          <a:p>
            <a:r>
              <a:rPr b="0"/>
              <a:t>No alt text provided</a:t>
            </a:r>
            <a:endParaRPr/>
          </a:p>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Anti-Social Behaviour</a:t>
            </a:r>
            <a:endParaRPr/>
          </a:p>
          <a:p>
            <a:r>
              <a:rPr b="0"/>
              <a:t>No alt text provided</a:t>
            </a:r>
            <a:endParaRPr/>
          </a:p>
          <a:p>
            <a:endParaRPr/>
          </a:p>
          <a:p>
            <a:r>
              <a:rPr b="1"/>
              <a:t>clusteredColumnChart</a:t>
            </a:r>
            <a:endParaRPr/>
          </a:p>
          <a:p>
            <a:r>
              <a:rPr b="0"/>
              <a:t>No alt text provided</a:t>
            </a:r>
            <a:endParaRPr/>
          </a:p>
          <a:p>
            <a:endParaRPr/>
          </a:p>
          <a:p>
            <a:r>
              <a:rPr b="1"/>
              <a:t>I15 ASB cases per 100 homes</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I15 Percentage of anti-social behaviour cases resolved</a:t>
            </a:r>
            <a:endParaRPr/>
          </a:p>
          <a:p>
            <a:r>
              <a:rPr b="0"/>
              <a:t>No alt text provided</a:t>
            </a:r>
            <a:endParaRPr/>
          </a:p>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Anti-Social Behaviour</a:t>
            </a:r>
            <a:endParaRPr/>
          </a:p>
          <a:p>
            <a:r>
              <a:rPr b="0"/>
              <a:t>No alt text provided</a:t>
            </a:r>
            <a:endParaRPr/>
          </a:p>
          <a:p>
            <a:endParaRPr/>
          </a:p>
          <a:p>
            <a:r>
              <a:rPr b="1"/>
              <a:t>clusteredColumnChart</a:t>
            </a:r>
            <a:endParaRPr/>
          </a:p>
          <a:p>
            <a:r>
              <a:rPr b="0"/>
              <a:t>No alt text provided</a:t>
            </a:r>
            <a:endParaRPr/>
          </a:p>
          <a:p>
            <a:endParaRPr/>
          </a:p>
          <a:p>
            <a:r>
              <a:rPr b="1"/>
              <a:t>I15 Percentage of anti-social behaviour cases which were resolved</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I15 Percentage of anti-social behaviour cases resolved</a:t>
            </a:r>
            <a:endParaRPr/>
          </a:p>
          <a:p>
            <a:r>
              <a:rPr b="0"/>
              <a:t>No alt text provided</a:t>
            </a:r>
            <a:endParaRPr/>
          </a:p>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hundredPercentStackedColumnChart</a:t>
            </a:r>
            <a:endParaRPr/>
          </a:p>
          <a:p>
            <a:r>
              <a:rPr b="0"/>
              <a:t>No alt text provided</a:t>
            </a:r>
            <a:endParaRPr/>
          </a:p>
          <a:p>
            <a:endParaRPr/>
          </a:p>
          <a:p>
            <a:r>
              <a:rPr b="1"/>
              <a:t>Percentage of ASB cases closed within 1 month</a:t>
            </a:r>
            <a:endParaRPr/>
          </a:p>
          <a:p>
            <a:r>
              <a:rPr b="0"/>
              <a:t>No alt text provided</a:t>
            </a:r>
            <a:endParaRPr/>
          </a:p>
          <a:p>
            <a:endParaRPr/>
          </a:p>
          <a:p>
            <a:r>
              <a:rPr b="1"/>
              <a:t>Total number of ASB cases closed</a:t>
            </a:r>
            <a:endParaRPr/>
          </a:p>
          <a:p>
            <a:r>
              <a:rPr b="0"/>
              <a:t>No alt text provided</a:t>
            </a:r>
            <a:endParaRPr/>
          </a:p>
          <a:p>
            <a:endParaRPr/>
          </a:p>
          <a:p>
            <a:r>
              <a:rPr b="1"/>
              <a:t>N31 Anti-social behaviour cases resolved - timescale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Anti-Social Behaviour</a:t>
            </a:r>
            <a:endParaRPr/>
          </a:p>
          <a:p>
            <a:r>
              <a:rPr b="0"/>
              <a:t>No alt text provided</a:t>
            </a:r>
            <a:endParaRP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hundredPercentStackedColumnChart</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N32 Measures to resolve case</a:t>
            </a:r>
            <a:endParaRPr/>
          </a:p>
          <a:p>
            <a:r>
              <a:rPr b="0"/>
              <a:t>No alt text provided</a:t>
            </a:r>
            <a:endParaRPr/>
          </a:p>
          <a:p>
            <a:endParaRPr/>
          </a:p>
          <a:p>
            <a:r>
              <a:rPr b="1"/>
              <a:t>Anti-Social Behaviour</a:t>
            </a:r>
            <a:endParaRPr/>
          </a:p>
          <a:p>
            <a:r>
              <a:rPr b="0"/>
              <a:t>No alt text provided</a:t>
            </a:r>
            <a:endParaRP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National Overview 2022/23</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Tenants Surveyed:</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Housing Quality &amp; Maintenance</a:t>
            </a:r>
            <a:endParaRPr/>
          </a:p>
          <a:p>
            <a:r>
              <a:rPr b="0"/>
              <a:t>No alt text provided</a:t>
            </a:r>
            <a:endParaRPr/>
          </a:p>
          <a:p>
            <a:endParaRPr/>
          </a:p>
          <a:p>
            <a:r>
              <a:rPr b="1"/>
              <a:t>image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SHQS</a:t>
            </a:r>
            <a:endParaRPr/>
          </a:p>
          <a:p>
            <a:r>
              <a:rPr b="0"/>
              <a:t>No alt text provided</a:t>
            </a:r>
            <a:endParaRPr/>
          </a:p>
          <a:p>
            <a:endParaRPr/>
          </a:p>
          <a:p>
            <a:r>
              <a:rPr b="1"/>
              <a:t>columnChart</a:t>
            </a:r>
            <a:endParaRPr/>
          </a:p>
          <a:p>
            <a:r>
              <a:rPr b="0"/>
              <a:t>No alt text provided</a:t>
            </a:r>
            <a:endParaRPr/>
          </a:p>
          <a:p>
            <a:endParaRPr/>
          </a:p>
          <a:p>
            <a:r>
              <a:rPr b="1"/>
              <a:t>pivotTable</a:t>
            </a:r>
            <a:endParaRPr/>
          </a:p>
          <a:p>
            <a:r>
              <a:rPr b="0"/>
              <a:t>No alt text provided</a:t>
            </a:r>
            <a:endParaRPr/>
          </a:p>
          <a:p>
            <a:endParaRPr/>
          </a:p>
          <a:p>
            <a:r>
              <a:rPr b="1"/>
              <a:t>I6 Percentage properties meeting SHQS year end</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EESSH</a:t>
            </a:r>
            <a:endParaRPr/>
          </a:p>
          <a:p>
            <a:r>
              <a:rPr b="0"/>
              <a:t>No alt text provided</a:t>
            </a:r>
            <a:endParaRPr/>
          </a:p>
          <a:p>
            <a:endParaRPr/>
          </a:p>
          <a:p>
            <a:r>
              <a:rPr b="1"/>
              <a:t>columnChart</a:t>
            </a:r>
            <a:endParaRPr/>
          </a:p>
          <a:p>
            <a:r>
              <a:rPr b="0"/>
              <a:t>No alt text provided</a:t>
            </a:r>
            <a:endParaRPr/>
          </a:p>
          <a:p>
            <a:endParaRPr/>
          </a:p>
          <a:p>
            <a:r>
              <a:rPr b="1"/>
              <a:t>pivotTable</a:t>
            </a:r>
            <a:endParaRPr/>
          </a:p>
          <a:p>
            <a:r>
              <a:rPr b="0"/>
              <a:t>No alt text provided</a:t>
            </a:r>
            <a:endParaRPr/>
          </a:p>
          <a:p>
            <a:endParaRPr/>
          </a:p>
          <a:p>
            <a:r>
              <a:rPr b="1"/>
              <a:t>C10.7 Self-contained properties that meet EESSH - Total</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Emergency Repairs</a:t>
            </a:r>
            <a:endParaRPr/>
          </a:p>
          <a:p>
            <a:r>
              <a:rPr b="0"/>
              <a:t>No alt text provided</a:t>
            </a:r>
            <a:endParaRPr/>
          </a:p>
          <a:p>
            <a:endParaRPr/>
          </a:p>
          <a:p>
            <a:r>
              <a:rPr b="1"/>
              <a:t>clusteredColumnChart</a:t>
            </a:r>
            <a:endParaRPr/>
          </a:p>
          <a:p>
            <a:r>
              <a:rPr b="0"/>
              <a:t>No alt text provided</a:t>
            </a:r>
            <a:endParaRPr/>
          </a:p>
          <a:p>
            <a:endParaRPr/>
          </a:p>
          <a:p>
            <a:r>
              <a:rPr b="1"/>
              <a:t>I8 Average hours to complete emergency repairs</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Non-Emergency Repairs</a:t>
            </a:r>
            <a:endParaRPr/>
          </a:p>
          <a:p>
            <a:r>
              <a:rPr b="0"/>
              <a:t>No alt text provided</a:t>
            </a:r>
            <a:endParaRPr/>
          </a:p>
          <a:p>
            <a:endParaRPr/>
          </a:p>
          <a:p>
            <a:r>
              <a:rPr b="1"/>
              <a:t>clusteredColumnChart</a:t>
            </a:r>
            <a:endParaRPr/>
          </a:p>
          <a:p>
            <a:r>
              <a:rPr b="0"/>
              <a:t>No alt text provided</a:t>
            </a:r>
            <a:endParaRPr/>
          </a:p>
          <a:p>
            <a:endParaRPr/>
          </a:p>
          <a:p>
            <a:r>
              <a:rPr b="1"/>
              <a:t>I9 Average working days to complete non-emergency repairs</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Repairs Right First Time</a:t>
            </a:r>
            <a:endParaRPr/>
          </a:p>
          <a:p>
            <a:r>
              <a:rPr b="0"/>
              <a:t>No alt text provided</a:t>
            </a:r>
            <a:endParaRPr/>
          </a:p>
          <a:p>
            <a:endParaRPr/>
          </a:p>
          <a:p>
            <a:r>
              <a:rPr b="1"/>
              <a:t>clusteredColumnChart</a:t>
            </a:r>
            <a:endParaRPr/>
          </a:p>
          <a:p>
            <a:r>
              <a:rPr b="0"/>
              <a:t>No alt text provided</a:t>
            </a:r>
            <a:endParaRPr/>
          </a:p>
          <a:p>
            <a:endParaRPr/>
          </a:p>
          <a:p>
            <a:r>
              <a:rPr b="1"/>
              <a:t>I10 Percentage reactive repairs completed right first time</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Repairs Satisfaction</a:t>
            </a:r>
            <a:endParaRPr/>
          </a:p>
          <a:p>
            <a:r>
              <a:rPr b="0"/>
              <a:t>No alt text provided</a:t>
            </a:r>
            <a:endParaRPr/>
          </a:p>
          <a:p>
            <a:endParaRPr/>
          </a:p>
          <a:p>
            <a:r>
              <a:rPr b="1"/>
              <a:t>clusteredColumnChart</a:t>
            </a:r>
            <a:endParaRPr/>
          </a:p>
          <a:p>
            <a:r>
              <a:rPr b="0"/>
              <a:t>No alt text provided</a:t>
            </a:r>
            <a:endParaRPr/>
          </a:p>
          <a:p>
            <a:endParaRPr/>
          </a:p>
          <a:p>
            <a:r>
              <a:rPr b="1"/>
              <a:t>I12 Percentage tenants satisfied with repairs service</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Repairs Satisfaction</a:t>
            </a:r>
            <a:endParaRPr/>
          </a:p>
          <a:p>
            <a:r>
              <a:rPr b="0"/>
              <a:t>No alt text provided</a:t>
            </a:r>
            <a:endParaRPr/>
          </a:p>
          <a:p>
            <a:endParaRPr/>
          </a:p>
          <a:p>
            <a:r>
              <a:rPr b="1"/>
              <a:t>I12 Percentage tenants satisfied with repairs service</a:t>
            </a:r>
            <a:endParaRPr/>
          </a:p>
          <a:p>
            <a:r>
              <a:rPr b="0"/>
              <a:t>No alt text provided</a:t>
            </a:r>
            <a:endParaRPr/>
          </a:p>
          <a:p>
            <a:endParaRPr/>
          </a:p>
          <a:p>
            <a:r>
              <a:rPr b="1"/>
              <a:t>Change from previous survey</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Gas Safety</a:t>
            </a:r>
            <a:endParaRPr/>
          </a:p>
          <a:p>
            <a:r>
              <a:rPr b="0"/>
              <a:t>No alt text provided</a:t>
            </a:r>
            <a:endParaRPr/>
          </a:p>
          <a:p>
            <a:endParaRPr/>
          </a:p>
          <a:p>
            <a:r>
              <a:rPr b="1"/>
              <a:t>clusteredColumnChart</a:t>
            </a:r>
            <a:endParaRPr/>
          </a:p>
          <a:p>
            <a:r>
              <a:rPr b="0"/>
              <a:t>No alt text provided</a:t>
            </a:r>
            <a:endParaRPr/>
          </a:p>
          <a:p>
            <a:endParaRPr/>
          </a:p>
          <a:p>
            <a:r>
              <a:rPr b="1"/>
              <a:t>pivotTable</a:t>
            </a:r>
            <a:endParaRPr/>
          </a:p>
          <a:p>
            <a:r>
              <a:rPr b="0"/>
              <a:t>No alt text provided</a:t>
            </a:r>
            <a:endParaRPr/>
          </a:p>
          <a:p>
            <a:endParaRPr/>
          </a:p>
          <a:p>
            <a:r>
              <a:rPr b="1"/>
              <a:t>I11 Gas safety fails count</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Gas Safety</a:t>
            </a:r>
            <a:endParaRPr/>
          </a:p>
          <a:p>
            <a:r>
              <a:rPr b="0"/>
              <a:t>No alt text provided</a:t>
            </a:r>
            <a:endParaRPr/>
          </a:p>
          <a:p>
            <a:endParaRPr/>
          </a:p>
          <a:p>
            <a:r>
              <a:rPr b="1"/>
              <a:t>I11 Gas safety regulations not met</a:t>
            </a:r>
            <a:endParaRPr/>
          </a:p>
          <a:p>
            <a:r>
              <a:rPr b="0"/>
              <a:t>No alt text provided</a:t>
            </a:r>
            <a:endParaRPr/>
          </a:p>
          <a:p>
            <a:endParaRPr/>
          </a:p>
          <a:p>
            <a:r>
              <a:rPr b="1"/>
              <a:t>Change from previous survey</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shape</a:t>
            </a:r>
            <a:endParaRPr/>
          </a:p>
          <a:p>
            <a:r>
              <a:rPr b="0"/>
              <a:t>No alt text provided</a:t>
            </a:r>
            <a:endParaRP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Peer Group</a:t>
            </a:r>
            <a:endParaRPr/>
          </a:p>
          <a:p>
            <a:r>
              <a:rPr b="0"/>
              <a:t>No alt text provided</a:t>
            </a:r>
            <a:endParaRPr/>
          </a:p>
          <a:p>
            <a:endParaRPr/>
          </a:p>
          <a:p>
            <a:r>
              <a:rPr b="1"/>
              <a:t>tableEx</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Access to Housing</a:t>
            </a:r>
            <a:endParaRPr/>
          </a:p>
          <a:p>
            <a:r>
              <a:rPr b="0"/>
              <a:t>No alt text provided</a:t>
            </a:r>
            <a:endParaRPr/>
          </a:p>
          <a:p>
            <a:endParaRPr/>
          </a:p>
          <a:p>
            <a:r>
              <a:rPr b="1"/>
              <a:t>image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Access to Housing</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Turnover</a:t>
            </a:r>
            <a:endParaRPr/>
          </a:p>
          <a:p>
            <a:r>
              <a:rPr b="0"/>
              <a:t>No alt text provided</a:t>
            </a:r>
            <a:endParaRPr/>
          </a:p>
          <a:p>
            <a:endParaRPr/>
          </a:p>
          <a:p>
            <a:r>
              <a:rPr b="1"/>
              <a:t>clusteredColumnChart</a:t>
            </a:r>
            <a:endParaRPr/>
          </a:p>
          <a:p>
            <a:r>
              <a:rPr b="0"/>
              <a:t>No alt text provided</a:t>
            </a:r>
            <a:endParaRPr/>
          </a:p>
          <a:p>
            <a:endParaRPr/>
          </a:p>
          <a:p>
            <a:r>
              <a:rPr b="1"/>
              <a:t>I17 Percentage lettable self-contained houses that became vacant in year</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Offers Refused</a:t>
            </a:r>
            <a:endParaRPr/>
          </a:p>
          <a:p>
            <a:r>
              <a:rPr b="0"/>
              <a:t>No alt text provided</a:t>
            </a:r>
            <a:endParaRPr/>
          </a:p>
          <a:p>
            <a:endParaRPr/>
          </a:p>
          <a:p>
            <a:r>
              <a:rPr b="1"/>
              <a:t>clusteredColumnChart</a:t>
            </a:r>
            <a:endParaRPr/>
          </a:p>
          <a:p>
            <a:r>
              <a:rPr b="0"/>
              <a:t>No alt text provided</a:t>
            </a:r>
            <a:endParaRPr/>
          </a:p>
          <a:p>
            <a:endParaRPr/>
          </a:p>
          <a:p>
            <a:r>
              <a:rPr b="1"/>
              <a:t>I14 Percentage tenancy offers refused</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Lets by Source</a:t>
            </a:r>
            <a:endParaRPr/>
          </a:p>
          <a:p>
            <a:r>
              <a:rPr b="0"/>
              <a:t>No alt text provided</a:t>
            </a:r>
            <a:endParaRPr/>
          </a:p>
          <a:p>
            <a:endParaRPr/>
          </a:p>
          <a:p>
            <a:r>
              <a:rPr b="1"/>
              <a:t>hundredPercentStackedColumnChart</a:t>
            </a:r>
            <a:endParaRPr/>
          </a:p>
          <a:p>
            <a:r>
              <a:rPr b="0"/>
              <a:t>No alt text provided</a:t>
            </a:r>
            <a:endParaRPr/>
          </a:p>
          <a:p>
            <a:endParaRPr/>
          </a:p>
          <a:p>
            <a:r>
              <a:rPr b="1"/>
              <a:t>pivotTable</a:t>
            </a:r>
            <a:endParaRPr/>
          </a:p>
          <a:p>
            <a:r>
              <a:rPr b="0"/>
              <a:t>No alt text provided</a:t>
            </a:r>
            <a:endParaRPr/>
          </a:p>
          <a:p>
            <a:endParaRPr/>
          </a:p>
          <a:p>
            <a:r>
              <a:rPr b="1"/>
              <a:t>C2 percentage of lets by source of let</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Lets by Source (Excluding Lets to Homeless Households)</a:t>
            </a:r>
            <a:endParaRPr/>
          </a:p>
          <a:p>
            <a:r>
              <a:rPr b="0"/>
              <a:t>No alt text provided</a:t>
            </a:r>
            <a:endParaRPr/>
          </a:p>
          <a:p>
            <a:endParaRPr/>
          </a:p>
          <a:p>
            <a:r>
              <a:rPr b="1"/>
              <a:t>columnChart</a:t>
            </a:r>
            <a:endParaRPr/>
          </a:p>
          <a:p>
            <a:r>
              <a:rPr b="0"/>
              <a:t>No alt text provided</a:t>
            </a:r>
            <a:endParaRPr/>
          </a:p>
          <a:p>
            <a:endParaRPr/>
          </a:p>
          <a:p>
            <a:r>
              <a:rPr b="1"/>
              <a:t>pivotTable</a:t>
            </a:r>
            <a:endParaRPr/>
          </a:p>
          <a:p>
            <a:r>
              <a:rPr b="0"/>
              <a:t>No alt text provided</a:t>
            </a:r>
            <a:endParaRPr/>
          </a:p>
          <a:p>
            <a:endParaRPr/>
          </a:p>
          <a:p>
            <a:r>
              <a:rPr b="1"/>
              <a:t>C2 percentage of lets by source of let</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Lets to Homeless Households</a:t>
            </a:r>
            <a:endParaRPr/>
          </a:p>
          <a:p>
            <a:r>
              <a:rPr b="0"/>
              <a:t>No alt text provided</a:t>
            </a:r>
            <a:endParaRPr/>
          </a:p>
          <a:p>
            <a:endParaRPr/>
          </a:p>
          <a:p>
            <a:r>
              <a:rPr b="1"/>
              <a:t>clusteredColumnChart</a:t>
            </a:r>
            <a:endParaRPr/>
          </a:p>
          <a:p>
            <a:r>
              <a:rPr b="0"/>
              <a:t>No alt text provided</a:t>
            </a:r>
            <a:endParaRPr/>
          </a:p>
          <a:p>
            <a:endParaRPr/>
          </a:p>
          <a:p>
            <a:r>
              <a:rPr b="1"/>
              <a:t>C2 Percentage of lets to homeless applicants</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Tenancy Sustainment</a:t>
            </a:r>
            <a:endParaRPr/>
          </a:p>
          <a:p>
            <a:r>
              <a:rPr b="0"/>
              <a:t>No alt text provided</a:t>
            </a:r>
            <a:endParaRPr/>
          </a:p>
          <a:p>
            <a:endParaRPr/>
          </a:p>
          <a:p>
            <a:r>
              <a:rPr b="1"/>
              <a:t>clusteredColumnChart</a:t>
            </a:r>
            <a:endParaRPr/>
          </a:p>
          <a:p>
            <a:r>
              <a:rPr b="0"/>
              <a:t>No alt text provided</a:t>
            </a:r>
            <a:endParaRPr/>
          </a:p>
          <a:p>
            <a:endParaRPr/>
          </a:p>
          <a:p>
            <a:r>
              <a:rPr b="1"/>
              <a:t>pivotTable</a:t>
            </a:r>
            <a:endParaRPr/>
          </a:p>
          <a:p>
            <a:r>
              <a:rPr b="0"/>
              <a:t>No alt text provided</a:t>
            </a:r>
            <a:endParaRPr/>
          </a:p>
          <a:p>
            <a:endParaRPr/>
          </a:p>
          <a:p>
            <a:r>
              <a:rPr b="1"/>
              <a:t>I16 Percentage tenancies began in previous year remained more than a year - all</a:t>
            </a:r>
            <a:endParaRPr/>
          </a:p>
          <a:p>
            <a:r>
              <a:rPr b="0"/>
              <a:t>No alt text provided</a:t>
            </a:r>
            <a:endParaRPr/>
          </a:p>
          <a:p>
            <a:endParaRPr/>
          </a:p>
          <a:p>
            <a:r>
              <a:rPr b="1"/>
              <a:t>Number of tenancies began in previous year remained more than a year - all</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Tenancy Sustainment</a:t>
            </a:r>
            <a:endParaRPr/>
          </a:p>
          <a:p>
            <a:r>
              <a:rPr b="0"/>
              <a:t>No alt text provided</a:t>
            </a:r>
            <a:endParaRPr/>
          </a:p>
          <a:p>
            <a:endParaRPr/>
          </a:p>
          <a:p>
            <a:r>
              <a:rPr b="1"/>
              <a:t>clusteredColumnChart</a:t>
            </a:r>
            <a:endParaRPr/>
          </a:p>
          <a:p>
            <a:r>
              <a:rPr b="0"/>
              <a:t>No alt text provided</a:t>
            </a:r>
            <a:endParaRPr/>
          </a:p>
          <a:p>
            <a:endParaRPr/>
          </a:p>
          <a:p>
            <a:r>
              <a:rPr b="1"/>
              <a:t>pivotTable</a:t>
            </a:r>
            <a:endParaRPr/>
          </a:p>
          <a:p>
            <a:r>
              <a:rPr b="0"/>
              <a:t>No alt text provided</a:t>
            </a:r>
            <a:endParaRPr/>
          </a:p>
          <a:p>
            <a:endParaRPr/>
          </a:p>
          <a:p>
            <a:r>
              <a:rPr b="1"/>
              <a:t>I16 Percentage tenancies began in previous year remained more than a year - all</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Tenancy Sustainment (Homeless)</a:t>
            </a:r>
            <a:endParaRPr/>
          </a:p>
          <a:p>
            <a:r>
              <a:rPr b="0"/>
              <a:t>No alt text provided</a:t>
            </a:r>
            <a:endParaRPr/>
          </a:p>
          <a:p>
            <a:endParaRPr/>
          </a:p>
          <a:p>
            <a:r>
              <a:rPr b="1"/>
              <a:t>clusteredColumnChart</a:t>
            </a:r>
            <a:endParaRPr/>
          </a:p>
          <a:p>
            <a:r>
              <a:rPr b="0"/>
              <a:t>No alt text provided</a:t>
            </a:r>
            <a:endParaRPr/>
          </a:p>
          <a:p>
            <a:endParaRPr/>
          </a:p>
          <a:p>
            <a:r>
              <a:rPr b="1"/>
              <a:t>I16 Percentage tenancies began in previous year remained more than a year - applicants assessed statutory homeless LA</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Tenant Satisfaction</a:t>
            </a:r>
            <a:endParaRPr/>
          </a:p>
          <a:p>
            <a:r>
              <a:rPr b="0"/>
              <a:t>No alt text provided</a:t>
            </a:r>
            <a:endParaRPr/>
          </a:p>
          <a:p>
            <a:endParaRPr/>
          </a:p>
          <a:p>
            <a:r>
              <a:rPr b="1"/>
              <a:t>image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Tenancy Terminations</a:t>
            </a:r>
            <a:endParaRPr/>
          </a:p>
          <a:p>
            <a:r>
              <a:rPr b="0"/>
              <a:t>No alt text provided</a:t>
            </a:r>
            <a:endParaRPr/>
          </a:p>
          <a:p>
            <a:endParaRPr/>
          </a:p>
          <a:p>
            <a:r>
              <a:rPr b="1"/>
              <a:t>hundredPercentStackedColumnChart</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N10 Tenancy Sustainment - Terminations within 12 months</a:t>
            </a:r>
            <a:endParaRPr/>
          </a:p>
          <a:p>
            <a:r>
              <a:rPr b="0"/>
              <a:t>No alt text provided</a:t>
            </a:r>
            <a:endParaRPr/>
          </a:p>
          <a:p>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Abandonments and Evictions</a:t>
            </a:r>
            <a:endParaRPr/>
          </a:p>
          <a:p>
            <a:r>
              <a:rPr b="0"/>
              <a:t>No alt text provided</a:t>
            </a:r>
            <a:endParaRPr/>
          </a:p>
          <a:p>
            <a:endParaRPr/>
          </a:p>
          <a:p>
            <a:r>
              <a:rPr b="1"/>
              <a:t>columnChart</a:t>
            </a:r>
            <a:endParaRPr/>
          </a:p>
          <a:p>
            <a:r>
              <a:rPr b="0"/>
              <a:t>No alt text provided</a:t>
            </a:r>
            <a:endParaRPr/>
          </a:p>
          <a:p>
            <a:endParaRPr/>
          </a:p>
          <a:p>
            <a:r>
              <a:rPr b="1"/>
              <a:t>pivotTable</a:t>
            </a:r>
            <a:endParaRPr/>
          </a:p>
          <a:p>
            <a:r>
              <a:rPr b="0"/>
              <a:t>No alt text provided</a:t>
            </a:r>
            <a:endParaRPr/>
          </a:p>
          <a:p>
            <a:endParaRPr/>
          </a:p>
          <a:p>
            <a:r>
              <a:rPr b="1"/>
              <a:t>C4 Abandonments &amp; and I22 evictions as a percentage of stock</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Medical Adaptations</a:t>
            </a:r>
            <a:endParaRPr/>
          </a:p>
          <a:p>
            <a:r>
              <a:rPr b="0"/>
              <a:t>No alt text provided</a:t>
            </a:r>
            <a:endParaRPr/>
          </a:p>
          <a:p>
            <a:endParaRPr/>
          </a:p>
          <a:p>
            <a:r>
              <a:rPr b="1"/>
              <a:t>clusteredColumnChart</a:t>
            </a:r>
            <a:endParaRPr/>
          </a:p>
          <a:p>
            <a:r>
              <a:rPr b="0"/>
              <a:t>No alt text provided</a:t>
            </a:r>
            <a:endParaRPr/>
          </a:p>
          <a:p>
            <a:endParaRPr/>
          </a:p>
          <a:p>
            <a:r>
              <a:rPr b="1"/>
              <a:t>I21 Average days to complete approved adaptations</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Medical Adaptations</a:t>
            </a:r>
            <a:endParaRPr/>
          </a:p>
          <a:p>
            <a:r>
              <a:rPr b="0"/>
              <a:t>No alt text provided</a:t>
            </a:r>
            <a:endParaRPr/>
          </a:p>
          <a:p>
            <a:endParaRPr/>
          </a:p>
          <a:p>
            <a:r>
              <a:rPr b="1"/>
              <a:t>clusteredColumnChart</a:t>
            </a:r>
            <a:endParaRPr/>
          </a:p>
          <a:p>
            <a:r>
              <a:rPr b="0"/>
              <a:t>No alt text provided</a:t>
            </a:r>
            <a:endParaRPr/>
          </a:p>
          <a:p>
            <a:endParaRPr/>
          </a:p>
          <a:p>
            <a:r>
              <a:rPr b="1"/>
              <a:t>I19 Percentage approved applications for medical adaptations completed</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Medical Adaptations</a:t>
            </a:r>
            <a:endParaRPr/>
          </a:p>
          <a:p>
            <a:r>
              <a:rPr b="0"/>
              <a:t>No alt text provided</a:t>
            </a:r>
            <a:endParaRPr/>
          </a:p>
          <a:p>
            <a:endParaRPr/>
          </a:p>
          <a:p>
            <a:r>
              <a:rPr b="1"/>
              <a:t>scatterChart</a:t>
            </a:r>
            <a:endParaRPr/>
          </a:p>
          <a:p>
            <a:r>
              <a:rPr b="0"/>
              <a:t>No alt text provided</a:t>
            </a:r>
            <a:endParaRPr/>
          </a:p>
          <a:p>
            <a:endParaRPr/>
          </a:p>
          <a:p>
            <a:r>
              <a:rPr b="1"/>
              <a:t>pivotTable</a:t>
            </a:r>
            <a:endParaRPr/>
          </a:p>
          <a:p>
            <a:r>
              <a:rPr b="0"/>
              <a:t>No alt text provided</a:t>
            </a:r>
            <a:endParaRPr/>
          </a:p>
          <a:p>
            <a:endParaRPr/>
          </a:p>
          <a:p>
            <a:r>
              <a:rPr b="1"/>
              <a:t>I21 Average cost of adaptation</a:t>
            </a:r>
            <a:endParaRPr/>
          </a:p>
          <a:p>
            <a:r>
              <a:rPr b="0"/>
              <a:t>No alt text provided</a:t>
            </a:r>
            <a:endParaRPr/>
          </a:p>
          <a:p>
            <a:endParaRPr/>
          </a:p>
          <a:p>
            <a:r>
              <a:rPr b="1"/>
              <a:t>vs</a:t>
            </a:r>
            <a:endParaRPr/>
          </a:p>
          <a:p>
            <a:r>
              <a:rPr b="0"/>
              <a:t>No alt text provided</a:t>
            </a:r>
            <a:endParaRPr/>
          </a:p>
          <a:p>
            <a:endParaRPr/>
          </a:p>
          <a:p>
            <a:r>
              <a:rPr b="1"/>
              <a:t>I21 Average days to complete approved adaptations</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Homelessness</a:t>
            </a:r>
            <a:endParaRPr/>
          </a:p>
          <a:p>
            <a:r>
              <a:rPr b="0"/>
              <a:t>No alt text provided</a:t>
            </a:r>
            <a:endParaRPr/>
          </a:p>
          <a:p>
            <a:endParaRPr/>
          </a:p>
          <a:p>
            <a:r>
              <a:rPr b="1"/>
              <a:t>image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Homeless Applicants</a:t>
            </a:r>
            <a:endParaRPr/>
          </a:p>
          <a:p>
            <a:r>
              <a:rPr b="0"/>
              <a:t>No alt text provided</a:t>
            </a:r>
            <a:endParaRPr/>
          </a:p>
          <a:p>
            <a:endParaRPr/>
          </a:p>
          <a:p>
            <a:r>
              <a:rPr b="1"/>
              <a:t>clusteredColumnChart</a:t>
            </a:r>
            <a:endParaRPr/>
          </a:p>
          <a:p>
            <a:r>
              <a:rPr b="0"/>
              <a:t>No alt text provided</a:t>
            </a:r>
            <a:endParaRPr/>
          </a:p>
          <a:p>
            <a:endParaRPr/>
          </a:p>
          <a:p>
            <a:r>
              <a:rPr b="1"/>
              <a:t>lineChart</a:t>
            </a:r>
            <a:endParaRPr/>
          </a:p>
          <a:p>
            <a:r>
              <a:rPr b="0"/>
              <a:t>No alt text provided</a:t>
            </a:r>
            <a:endParaRPr/>
          </a:p>
          <a:p>
            <a:endParaRPr/>
          </a:p>
          <a:p>
            <a:r>
              <a:rPr b="1"/>
              <a:t>pivotTable</a:t>
            </a:r>
            <a:endParaRPr/>
          </a:p>
          <a:p>
            <a:r>
              <a:rPr b="0"/>
              <a:t>No alt text provided</a:t>
            </a:r>
            <a:endParaRPr/>
          </a:p>
          <a:p>
            <a:endParaRPr/>
          </a:p>
          <a:p>
            <a:r>
              <a:rPr b="1"/>
              <a:t>H1 Applications per 1,000 people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Days to Assess Application</a:t>
            </a:r>
            <a:endParaRPr/>
          </a:p>
          <a:p>
            <a:r>
              <a:rPr b="0"/>
              <a:t>No alt text provided</a:t>
            </a:r>
            <a:endParaRPr/>
          </a:p>
          <a:p>
            <a:endParaRPr/>
          </a:p>
          <a:p>
            <a:r>
              <a:rPr b="1"/>
              <a:t>clusteredColumnChart</a:t>
            </a:r>
            <a:endParaRPr/>
          </a:p>
          <a:p>
            <a:r>
              <a:rPr b="0"/>
              <a:t>No alt text provided</a:t>
            </a:r>
            <a:endParaRPr/>
          </a:p>
          <a:p>
            <a:endParaRPr/>
          </a:p>
          <a:p>
            <a:r>
              <a:rPr b="1"/>
              <a:t>lineChart</a:t>
            </a:r>
            <a:endParaRPr/>
          </a:p>
          <a:p>
            <a:r>
              <a:rPr b="0"/>
              <a:t>No alt text provided</a:t>
            </a:r>
            <a:endParaRPr/>
          </a:p>
          <a:p>
            <a:endParaRPr/>
          </a:p>
          <a:p>
            <a:r>
              <a:rPr b="1"/>
              <a:t>pivotTable</a:t>
            </a:r>
            <a:endParaRPr/>
          </a:p>
          <a:p>
            <a:r>
              <a:rPr b="0"/>
              <a:t>No alt text provided</a:t>
            </a:r>
            <a:endParaRPr/>
          </a:p>
          <a:p>
            <a:endParaRPr/>
          </a:p>
          <a:p>
            <a:r>
              <a:rPr b="1"/>
              <a:t>H5 Average days to assess application</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Weeks to Close Case</a:t>
            </a:r>
            <a:endParaRPr/>
          </a:p>
          <a:p>
            <a:r>
              <a:rPr b="0"/>
              <a:t>No alt text provided</a:t>
            </a:r>
            <a:endParaRPr/>
          </a:p>
          <a:p>
            <a:endParaRPr/>
          </a:p>
          <a:p>
            <a:r>
              <a:rPr b="1"/>
              <a:t>clusteredColumnChart</a:t>
            </a:r>
            <a:endParaRPr/>
          </a:p>
          <a:p>
            <a:r>
              <a:rPr b="0"/>
              <a:t>No alt text provided</a:t>
            </a:r>
            <a:endParaRPr/>
          </a:p>
          <a:p>
            <a:endParaRPr/>
          </a:p>
          <a:p>
            <a:r>
              <a:rPr b="1"/>
              <a:t>lineChart</a:t>
            </a:r>
            <a:endParaRPr/>
          </a:p>
          <a:p>
            <a:r>
              <a:rPr b="0"/>
              <a:t>No alt text provided</a:t>
            </a:r>
            <a:endParaRPr/>
          </a:p>
          <a:p>
            <a:endParaRPr/>
          </a:p>
          <a:p>
            <a:r>
              <a:rPr b="1"/>
              <a:t>pivotTable</a:t>
            </a:r>
            <a:endParaRPr/>
          </a:p>
          <a:p>
            <a:r>
              <a:rPr b="0"/>
              <a:t>No alt text provided</a:t>
            </a:r>
            <a:endParaRPr/>
          </a:p>
          <a:p>
            <a:endParaRPr/>
          </a:p>
          <a:p>
            <a:r>
              <a:rPr b="1"/>
              <a:t>H7 Average number of weeks to complete case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Social Tenancy Outcomes</a:t>
            </a:r>
            <a:endParaRPr/>
          </a:p>
          <a:p>
            <a:r>
              <a:rPr b="0"/>
              <a:t>No alt text provided</a:t>
            </a:r>
            <a:endParaRPr/>
          </a:p>
          <a:p>
            <a:endParaRPr/>
          </a:p>
          <a:p>
            <a:r>
              <a:rPr b="1"/>
              <a:t>columnChart</a:t>
            </a:r>
            <a:endParaRPr/>
          </a:p>
          <a:p>
            <a:r>
              <a:rPr b="0"/>
              <a:t>No alt text provided</a:t>
            </a:r>
            <a:endParaRPr/>
          </a:p>
          <a:p>
            <a:endParaRPr/>
          </a:p>
          <a:p>
            <a:r>
              <a:rPr b="1"/>
              <a:t>pivotTable</a:t>
            </a:r>
            <a:endParaRPr/>
          </a:p>
          <a:p>
            <a:r>
              <a:rPr b="0"/>
              <a:t>No alt text provided</a:t>
            </a:r>
            <a:endParaRPr/>
          </a:p>
          <a:p>
            <a:endParaRPr/>
          </a:p>
          <a:p>
            <a:r>
              <a:rPr b="1"/>
              <a:t>H3 Outcomes unintentional LA tenancy &amp; RSL</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Satisfaction Survey Method</a:t>
            </a:r>
            <a:endParaRPr/>
          </a:p>
          <a:p>
            <a:r>
              <a:rPr b="0"/>
              <a:t>No alt text provided</a:t>
            </a:r>
            <a:endParaRPr/>
          </a:p>
          <a:p>
            <a:endParaRPr/>
          </a:p>
          <a:p>
            <a:r>
              <a:rPr b="1"/>
              <a:t>Survey Date: </a:t>
            </a:r>
            <a:endParaRPr/>
          </a:p>
          <a:p>
            <a:r>
              <a:rPr b="0"/>
              <a:t>No alt text provided</a:t>
            </a:r>
            <a:endParaRPr/>
          </a:p>
          <a:p>
            <a:endParaRPr/>
          </a:p>
          <a:p>
            <a:r>
              <a:rPr b="1"/>
              <a:t>Number of tenants surveyed: </a:t>
            </a:r>
            <a:endParaRPr/>
          </a:p>
          <a:p>
            <a:r>
              <a:rPr b="0"/>
              <a:t>No alt text provided</a:t>
            </a:r>
            <a:endParaRPr/>
          </a:p>
          <a:p>
            <a:endParaRPr/>
          </a:p>
          <a:p>
            <a:r>
              <a:rPr b="1"/>
              <a:t>Survey Method: </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Live Cases</a:t>
            </a:r>
            <a:endParaRPr/>
          </a:p>
          <a:p>
            <a:r>
              <a:rPr b="0"/>
              <a:t>No alt text provided</a:t>
            </a:r>
            <a:endParaRPr/>
          </a:p>
          <a:p>
            <a:endParaRPr/>
          </a:p>
          <a:p>
            <a:r>
              <a:rPr b="1"/>
              <a:t>clusteredColumnChart</a:t>
            </a:r>
            <a:endParaRPr/>
          </a:p>
          <a:p>
            <a:r>
              <a:rPr b="0"/>
              <a:t>No alt text provided</a:t>
            </a:r>
            <a:endParaRPr/>
          </a:p>
          <a:p>
            <a:endParaRPr/>
          </a:p>
          <a:p>
            <a:r>
              <a:rPr b="1"/>
              <a:t>pivotTable</a:t>
            </a:r>
            <a:endParaRPr/>
          </a:p>
          <a:p>
            <a:r>
              <a:rPr b="0"/>
              <a:t>No alt text provided</a:t>
            </a:r>
            <a:endParaRPr/>
          </a:p>
          <a:p>
            <a:endParaRPr/>
          </a:p>
          <a:p>
            <a:r>
              <a:rPr b="1"/>
              <a:t>All live cases</a:t>
            </a:r>
            <a:endParaRPr/>
          </a:p>
          <a:p>
            <a:r>
              <a:rPr b="0"/>
              <a:t>No alt text provided</a:t>
            </a:r>
            <a:endParaRPr/>
          </a:p>
          <a:p>
            <a:endParaRPr/>
          </a:p>
          <a:p>
            <a:r>
              <a:rPr b="1"/>
              <a:t>lineChart</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Length of Stay in TA</a:t>
            </a:r>
            <a:endParaRPr/>
          </a:p>
          <a:p>
            <a:r>
              <a:rPr b="0"/>
              <a:t>No alt text provided</a:t>
            </a:r>
            <a:endParaRPr/>
          </a:p>
          <a:p>
            <a:endParaRPr/>
          </a:p>
          <a:p>
            <a:r>
              <a:rPr b="1"/>
              <a:t>clusteredColumnChart</a:t>
            </a:r>
            <a:endParaRPr/>
          </a:p>
          <a:p>
            <a:r>
              <a:rPr b="0"/>
              <a:t>No alt text provided</a:t>
            </a:r>
            <a:endParaRPr/>
          </a:p>
          <a:p>
            <a:endParaRPr/>
          </a:p>
          <a:p>
            <a:r>
              <a:rPr b="1"/>
              <a:t>lineChart</a:t>
            </a:r>
            <a:endParaRPr/>
          </a:p>
          <a:p>
            <a:r>
              <a:rPr b="0"/>
              <a:t>No alt text provided</a:t>
            </a:r>
            <a:endParaRPr/>
          </a:p>
          <a:p>
            <a:endParaRPr/>
          </a:p>
          <a:p>
            <a:r>
              <a:rPr b="1"/>
              <a:t>pivotTable</a:t>
            </a:r>
            <a:endParaRPr/>
          </a:p>
          <a:p>
            <a:r>
              <a:rPr b="0"/>
              <a:t>No alt text provided</a:t>
            </a:r>
            <a:endParaRPr/>
          </a:p>
          <a:p>
            <a:endParaRPr/>
          </a:p>
          <a:p>
            <a:r>
              <a:rPr b="1"/>
              <a:t>H15 Average duration in temporary accommodation for entire placement All household types</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Rents</a:t>
            </a:r>
            <a:endParaRPr/>
          </a:p>
          <a:p>
            <a:r>
              <a:rPr b="0"/>
              <a:t>No alt text provided</a:t>
            </a:r>
            <a:endParaRPr/>
          </a:p>
          <a:p>
            <a:endParaRPr/>
          </a:p>
          <a:p>
            <a:r>
              <a:rPr b="1"/>
              <a:t>image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Rents</a:t>
            </a:r>
            <a:endParaRPr/>
          </a:p>
          <a:p>
            <a:r>
              <a:rPr b="0"/>
              <a:t>No alt text provided</a:t>
            </a:r>
            <a:endParaRPr/>
          </a:p>
          <a:p>
            <a:endParaRPr/>
          </a:p>
          <a:p>
            <a:r>
              <a:rPr b="1"/>
              <a:t>clusteredColumnChart</a:t>
            </a:r>
            <a:endParaRPr/>
          </a:p>
          <a:p>
            <a:r>
              <a:rPr b="0"/>
              <a:t>No alt text provided</a:t>
            </a:r>
            <a:endParaRPr/>
          </a:p>
          <a:p>
            <a:endParaRPr/>
          </a:p>
          <a:p>
            <a:r>
              <a:rPr b="1"/>
              <a:t>C17 Lettable self-contained units - Total - Average weekly rent</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Rents</a:t>
            </a:r>
            <a:endParaRPr/>
          </a:p>
          <a:p>
            <a:r>
              <a:rPr b="0"/>
              <a:t>No alt text provided</a:t>
            </a:r>
            <a:endParaRPr/>
          </a:p>
          <a:p>
            <a:endParaRPr/>
          </a:p>
          <a:p>
            <a:r>
              <a:rPr b="1"/>
              <a:t>clusteredColumnChart</a:t>
            </a:r>
            <a:endParaRPr/>
          </a:p>
          <a:p>
            <a:r>
              <a:rPr b="0"/>
              <a:t>No alt text provided</a:t>
            </a:r>
            <a:endParaRPr/>
          </a:p>
          <a:p>
            <a:endParaRPr/>
          </a:p>
          <a:p>
            <a:r>
              <a:rPr b="1"/>
              <a:t>C5 Percentage average weekly rent increase to be applied next year</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Rents</a:t>
            </a:r>
            <a:endParaRPr/>
          </a:p>
          <a:p>
            <a:r>
              <a:rPr b="0"/>
              <a:t>No alt text provided</a:t>
            </a:r>
            <a:endParaRPr/>
          </a:p>
          <a:p>
            <a:endParaRPr/>
          </a:p>
          <a:p>
            <a:r>
              <a:rPr b="1"/>
              <a:t>clusteredColumnChart</a:t>
            </a:r>
            <a:endParaRPr/>
          </a:p>
          <a:p>
            <a:r>
              <a:rPr b="0"/>
              <a:t>No alt text provided</a:t>
            </a:r>
            <a:endParaRPr/>
          </a:p>
          <a:p>
            <a:endParaRPr/>
          </a:p>
          <a:p>
            <a:r>
              <a:rPr b="1"/>
              <a:t>pivotTable</a:t>
            </a:r>
            <a:endParaRPr/>
          </a:p>
          <a:p>
            <a:r>
              <a:rPr b="0"/>
              <a:t>No alt text provided</a:t>
            </a:r>
            <a:endParaRPr/>
          </a:p>
          <a:p>
            <a:endParaRPr/>
          </a:p>
          <a:p>
            <a:r>
              <a:rPr b="1"/>
              <a:t>C5 Percentage average weekly rent increase to be applied next year &amp; C17 Average weekly rent</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clusteredColumnChart</a:t>
            </a:r>
            <a:endParaRPr/>
          </a:p>
          <a:p>
            <a:r>
              <a:rPr b="0"/>
              <a:t>No alt text provided</a:t>
            </a:r>
            <a:endParaRPr/>
          </a:p>
          <a:p>
            <a:endParaRPr/>
          </a:p>
          <a:p>
            <a:r>
              <a:rPr b="1"/>
              <a:t>lineChart</a:t>
            </a:r>
            <a:endParaRPr/>
          </a:p>
          <a:p>
            <a:r>
              <a:rPr b="0"/>
              <a:t>No alt text provided</a:t>
            </a:r>
            <a:endParaRPr/>
          </a:p>
          <a:p>
            <a:endParaRPr/>
          </a:p>
          <a:p>
            <a:r>
              <a:rPr b="1"/>
              <a:t>pivotTable</a:t>
            </a:r>
            <a:endParaRPr/>
          </a:p>
          <a:p>
            <a:r>
              <a:rPr b="0"/>
              <a:t>No alt text provided</a:t>
            </a:r>
            <a:endParaRPr/>
          </a:p>
          <a:p>
            <a:endParaRPr/>
          </a:p>
          <a:p>
            <a:r>
              <a:rPr b="1"/>
              <a:t>N18 Rent consultation response rate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Rent Consultation</a:t>
            </a:r>
            <a:endParaRPr/>
          </a:p>
          <a:p>
            <a:r>
              <a:rPr b="0"/>
              <a:t>No alt text provided</a:t>
            </a:r>
            <a:endParaRPr/>
          </a:p>
          <a:p>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Rent Collection</a:t>
            </a:r>
            <a:endParaRPr/>
          </a:p>
          <a:p>
            <a:r>
              <a:rPr b="0"/>
              <a:t>No alt text provided</a:t>
            </a:r>
            <a:endParaRPr/>
          </a:p>
          <a:p>
            <a:endParaRPr/>
          </a:p>
          <a:p>
            <a:r>
              <a:rPr b="1"/>
              <a:t>clusteredColumnChart</a:t>
            </a:r>
            <a:endParaRPr/>
          </a:p>
          <a:p>
            <a:r>
              <a:rPr b="0"/>
              <a:t>No alt text provided</a:t>
            </a:r>
            <a:endParaRPr/>
          </a:p>
          <a:p>
            <a:endParaRPr/>
          </a:p>
          <a:p>
            <a:r>
              <a:rPr b="1"/>
              <a:t>I26 Percentage collected of rent due</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Arrears</a:t>
            </a:r>
            <a:endParaRPr/>
          </a:p>
          <a:p>
            <a:r>
              <a:rPr b="0"/>
              <a:t>No alt text provided</a:t>
            </a:r>
            <a:endParaRPr/>
          </a:p>
          <a:p>
            <a:endParaRPr/>
          </a:p>
          <a:p>
            <a:r>
              <a:rPr b="1"/>
              <a:t>I27 Current arrears percentage of rent due</a:t>
            </a:r>
            <a:endParaRPr/>
          </a:p>
          <a:p>
            <a:r>
              <a:rPr b="0"/>
              <a:t>No alt text provided</a:t>
            </a:r>
            <a:endParaRPr/>
          </a:p>
          <a:p>
            <a:endParaRPr/>
          </a:p>
          <a:p>
            <a:r>
              <a:rPr b="1"/>
              <a:t>clusteredColumnChart</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Arrears</a:t>
            </a:r>
            <a:endParaRPr/>
          </a:p>
          <a:p>
            <a:r>
              <a:rPr b="0"/>
              <a:t>No alt text provided</a:t>
            </a:r>
            <a:endParaRPr/>
          </a:p>
          <a:p>
            <a:endParaRPr/>
          </a:p>
          <a:p>
            <a:r>
              <a:rPr b="1"/>
              <a:t>I27 Former arrears percentage of rent due</a:t>
            </a:r>
            <a:endParaRPr/>
          </a:p>
          <a:p>
            <a:r>
              <a:rPr b="0"/>
              <a:t>No alt text provided</a:t>
            </a:r>
            <a:endParaRPr/>
          </a:p>
          <a:p>
            <a:endParaRPr/>
          </a:p>
          <a:p>
            <a:r>
              <a:rPr b="1"/>
              <a:t>clusteredColumnChart</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Overall Satisfaction</a:t>
            </a:r>
            <a:endParaRPr/>
          </a:p>
          <a:p>
            <a:r>
              <a:rPr b="0"/>
              <a:t>No alt text provided</a:t>
            </a:r>
            <a:endParaRPr/>
          </a:p>
          <a:p>
            <a:endParaRPr/>
          </a:p>
          <a:p>
            <a:r>
              <a:rPr b="1"/>
              <a:t>clusteredColumnChart</a:t>
            </a:r>
            <a:endParaRPr/>
          </a:p>
          <a:p>
            <a:r>
              <a:rPr b="0"/>
              <a:t>No alt text provided</a:t>
            </a:r>
            <a:endParaRPr/>
          </a:p>
          <a:p>
            <a:endParaRPr/>
          </a:p>
          <a:p>
            <a:r>
              <a:rPr b="1"/>
              <a:t>pivotTable</a:t>
            </a:r>
            <a:endParaRPr/>
          </a:p>
          <a:p>
            <a:r>
              <a:rPr b="0"/>
              <a:t>No alt text provided</a:t>
            </a:r>
            <a:endParaRPr/>
          </a:p>
          <a:p>
            <a:endParaRPr/>
          </a:p>
          <a:p>
            <a:r>
              <a:rPr b="1"/>
              <a:t>I1 Percentage satisfied with overall service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clusteredColumnChart</a:t>
            </a:r>
            <a:endParaRPr/>
          </a:p>
          <a:p>
            <a:r>
              <a:rPr b="0"/>
              <a:t>No alt text provided</a:t>
            </a:r>
            <a:endParaRPr/>
          </a:p>
          <a:p>
            <a:endParaRPr/>
          </a:p>
          <a:p>
            <a:r>
              <a:rPr b="1"/>
              <a:t>lineChart</a:t>
            </a:r>
            <a:endParaRPr/>
          </a:p>
          <a:p>
            <a:r>
              <a:rPr b="0"/>
              <a:t>No alt text provided</a:t>
            </a:r>
            <a:endParaRPr/>
          </a:p>
          <a:p>
            <a:endParaRPr/>
          </a:p>
          <a:p>
            <a:r>
              <a:rPr b="1"/>
              <a:t>pivotTable</a:t>
            </a:r>
            <a:endParaRPr/>
          </a:p>
          <a:p>
            <a:r>
              <a:rPr b="0"/>
              <a:t>No alt text provided</a:t>
            </a:r>
            <a:endParaRPr/>
          </a:p>
          <a:p>
            <a:endParaRPr/>
          </a:p>
          <a:p>
            <a:r>
              <a:rPr b="1"/>
              <a:t>N34 Percentage of tenants terminating tenancy with arrears</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Terminating with Arrears</a:t>
            </a:r>
            <a:endParaRPr/>
          </a:p>
          <a:p>
            <a:r>
              <a:rPr b="0"/>
              <a:t>No alt text provided</a:t>
            </a:r>
            <a:endParaRPr/>
          </a:p>
          <a:p>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clusteredColumnChart</a:t>
            </a:r>
            <a:endParaRPr/>
          </a:p>
          <a:p>
            <a:r>
              <a:rPr b="0"/>
              <a:t>No alt text provided</a:t>
            </a:r>
            <a:endParaRPr/>
          </a:p>
          <a:p>
            <a:endParaRPr/>
          </a:p>
          <a:p>
            <a:r>
              <a:rPr b="1"/>
              <a:t>lineChart</a:t>
            </a:r>
            <a:endParaRPr/>
          </a:p>
          <a:p>
            <a:r>
              <a:rPr b="0"/>
              <a:t>No alt text provided</a:t>
            </a:r>
            <a:endParaRPr/>
          </a:p>
          <a:p>
            <a:endParaRPr/>
          </a:p>
          <a:p>
            <a:r>
              <a:rPr b="1"/>
              <a:t>pivotTable</a:t>
            </a:r>
            <a:endParaRPr/>
          </a:p>
          <a:p>
            <a:r>
              <a:rPr b="0"/>
              <a:t>No alt text provided</a:t>
            </a:r>
            <a:endParaRPr/>
          </a:p>
          <a:p>
            <a:endParaRPr/>
          </a:p>
          <a:p>
            <a:r>
              <a:rPr b="1"/>
              <a:t>N34 Average debt owed when leaving</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Terminating with Arrears</a:t>
            </a:r>
            <a:endParaRPr/>
          </a:p>
          <a:p>
            <a:r>
              <a:rPr b="0"/>
              <a:t>No alt text provided</a:t>
            </a:r>
            <a:endParaRPr/>
          </a:p>
          <a:p>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clusteredColumnChart</a:t>
            </a:r>
            <a:endParaRPr/>
          </a:p>
          <a:p>
            <a:r>
              <a:rPr b="0"/>
              <a:t>No alt text provided</a:t>
            </a:r>
            <a:endParaRPr/>
          </a:p>
          <a:p>
            <a:endParaRPr/>
          </a:p>
          <a:p>
            <a:r>
              <a:rPr b="1"/>
              <a:t>N35 Percentage of former tenant arrears collected as percentage of FTA's at year end</a:t>
            </a:r>
            <a:endParaRPr/>
          </a:p>
          <a:p>
            <a:r>
              <a:rPr b="0"/>
              <a:t>No alt text provided</a:t>
            </a:r>
            <a:endParaRPr/>
          </a:p>
          <a:p>
            <a:endParaRPr/>
          </a:p>
          <a:p>
            <a:r>
              <a:rPr b="1"/>
              <a:t>N35 Percentage of former tenant arrears collected as percentage of FTA's at year end</a:t>
            </a:r>
            <a:endParaRPr/>
          </a:p>
          <a:p>
            <a:r>
              <a:rPr b="0"/>
              <a:t>No alt text provided</a:t>
            </a:r>
            <a:endParaRPr/>
          </a:p>
          <a:p>
            <a:endParaRPr/>
          </a:p>
          <a:p>
            <a:r>
              <a:rPr b="1"/>
              <a:t>N35 Percentage of former tenant arrears collected as a percentage of FTA's at year end</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Former Tenant Arrears Collected</a:t>
            </a:r>
            <a:endParaRPr/>
          </a:p>
          <a:p>
            <a:r>
              <a:rPr b="0"/>
              <a:t>No alt text provided</a:t>
            </a:r>
            <a:endParaRPr/>
          </a:p>
          <a:p>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Arrears Written Off</a:t>
            </a:r>
            <a:endParaRPr/>
          </a:p>
          <a:p>
            <a:r>
              <a:rPr b="0"/>
              <a:t>No alt text provided</a:t>
            </a:r>
            <a:endParaRPr/>
          </a:p>
          <a:p>
            <a:endParaRPr/>
          </a:p>
          <a:p>
            <a:r>
              <a:rPr b="1"/>
              <a:t>clusteredColumnChart</a:t>
            </a:r>
            <a:endParaRPr/>
          </a:p>
          <a:p>
            <a:r>
              <a:rPr b="0"/>
              <a:t>No alt text provided</a:t>
            </a:r>
            <a:endParaRPr/>
          </a:p>
          <a:p>
            <a:endParaRPr/>
          </a:p>
          <a:p>
            <a:r>
              <a:rPr b="1"/>
              <a:t>C7 Percentage former tenant rent arrears written off</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Arrears</a:t>
            </a:r>
            <a:endParaRPr/>
          </a:p>
          <a:p>
            <a:r>
              <a:rPr b="0"/>
              <a:t>No alt text provided</a:t>
            </a:r>
            <a:endParaRPr/>
          </a:p>
          <a:p>
            <a:endParaRPr/>
          </a:p>
          <a:p>
            <a:r>
              <a:rPr b="1"/>
              <a:t>columnChart</a:t>
            </a:r>
            <a:endParaRPr/>
          </a:p>
          <a:p>
            <a:r>
              <a:rPr b="0"/>
              <a:t>No alt text provided</a:t>
            </a:r>
            <a:endParaRPr/>
          </a:p>
          <a:p>
            <a:endParaRPr/>
          </a:p>
          <a:p>
            <a:r>
              <a:rPr b="1"/>
              <a:t>pivotTable</a:t>
            </a:r>
            <a:endParaRPr/>
          </a:p>
          <a:p>
            <a:r>
              <a:rPr b="0"/>
              <a:t>No alt text provided</a:t>
            </a:r>
            <a:endParaRPr/>
          </a:p>
          <a:p>
            <a:endParaRPr/>
          </a:p>
          <a:p>
            <a:r>
              <a:rPr b="1"/>
              <a:t>I27 Percentage gross rent arrears of rent due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Arrears (Trends)</a:t>
            </a:r>
            <a:endParaRPr/>
          </a:p>
          <a:p>
            <a:r>
              <a:rPr b="0"/>
              <a:t>No alt text provided</a:t>
            </a:r>
            <a:endParaRPr/>
          </a:p>
          <a:p>
            <a:endParaRPr/>
          </a:p>
          <a:p>
            <a:r>
              <a:rPr b="1"/>
              <a:t>lineChart</a:t>
            </a:r>
            <a:endParaRPr/>
          </a:p>
          <a:p>
            <a:r>
              <a:rPr b="0"/>
              <a:t>No alt text provided</a:t>
            </a:r>
            <a:endParaRPr/>
          </a:p>
          <a:p>
            <a:endParaRPr/>
          </a:p>
          <a:p>
            <a:r>
              <a:rPr b="1"/>
              <a:t>pivotTable</a:t>
            </a:r>
            <a:endParaRPr/>
          </a:p>
          <a:p>
            <a:r>
              <a:rPr b="0"/>
              <a:t>No alt text provided</a:t>
            </a:r>
            <a:endParaRPr/>
          </a:p>
          <a:p>
            <a:endParaRPr/>
          </a:p>
          <a:p>
            <a:r>
              <a:rPr b="1"/>
              <a:t>I27 Percentage gross rent arrears of rent due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Arrears (Trends)</a:t>
            </a:r>
            <a:endParaRPr/>
          </a:p>
          <a:p>
            <a:r>
              <a:rPr b="0"/>
              <a:t>No alt text provided</a:t>
            </a:r>
            <a:endParaRPr/>
          </a:p>
          <a:p>
            <a:endParaRPr/>
          </a:p>
          <a:p>
            <a:r>
              <a:rPr b="1"/>
              <a:t>clusteredColumnChart</a:t>
            </a:r>
            <a:endParaRPr/>
          </a:p>
          <a:p>
            <a:r>
              <a:rPr b="0"/>
              <a:t>No alt text provided</a:t>
            </a:r>
            <a:endParaRPr/>
          </a:p>
          <a:p>
            <a:endParaRPr/>
          </a:p>
          <a:p>
            <a:r>
              <a:rPr b="1"/>
              <a:t>pivotTable</a:t>
            </a:r>
            <a:endParaRPr/>
          </a:p>
          <a:p>
            <a:r>
              <a:rPr b="0"/>
              <a:t>No alt text provided</a:t>
            </a:r>
            <a:endParaRPr/>
          </a:p>
          <a:p>
            <a:endParaRPr/>
          </a:p>
          <a:p>
            <a:r>
              <a:rPr b="1"/>
              <a:t>I27 Percentage gross rent arrears of rent due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Tenancy Arrears</a:t>
            </a:r>
            <a:endParaRPr/>
          </a:p>
          <a:p>
            <a:r>
              <a:rPr b="0"/>
              <a:t>No alt text provided</a:t>
            </a:r>
            <a:endParaRPr/>
          </a:p>
          <a:p>
            <a:endParaRPr/>
          </a:p>
          <a:p>
            <a:r>
              <a:rPr b="1"/>
              <a:t>lineChart</a:t>
            </a:r>
            <a:endParaRPr/>
          </a:p>
          <a:p>
            <a:r>
              <a:rPr b="0"/>
              <a:t>No alt text provided</a:t>
            </a:r>
            <a:endParaRPr/>
          </a:p>
          <a:p>
            <a:endParaRPr/>
          </a:p>
          <a:p>
            <a:r>
              <a:rPr b="1"/>
              <a:t>pivotTable</a:t>
            </a:r>
            <a:endParaRPr/>
          </a:p>
          <a:p>
            <a:r>
              <a:rPr b="0"/>
              <a:t>No alt text provided</a:t>
            </a:r>
            <a:endParaRPr/>
          </a:p>
          <a:p>
            <a:endParaRPr/>
          </a:p>
          <a:p>
            <a:r>
              <a:rPr b="1"/>
              <a:t>N33 Percentage of tenancies in arrears at year end</a:t>
            </a:r>
            <a:endParaRPr/>
          </a:p>
          <a:p>
            <a:r>
              <a:rPr b="0"/>
              <a:t>No alt text provided</a:t>
            </a:r>
            <a:endParaRPr/>
          </a:p>
          <a:p>
            <a:endParaRPr/>
          </a:p>
          <a:p>
            <a:r>
              <a:rPr b="1"/>
              <a:t>columnChart</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Voids</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Relet Times</a:t>
            </a:r>
            <a:endParaRPr/>
          </a:p>
          <a:p>
            <a:r>
              <a:rPr b="0"/>
              <a:t>No alt text provided</a:t>
            </a:r>
            <a:endParaRPr/>
          </a:p>
          <a:p>
            <a:endParaRPr/>
          </a:p>
          <a:p>
            <a:r>
              <a:rPr b="1"/>
              <a:t>clusteredColumnChart</a:t>
            </a:r>
            <a:endParaRPr/>
          </a:p>
          <a:p>
            <a:r>
              <a:rPr b="0"/>
              <a:t>No alt text provided</a:t>
            </a:r>
            <a:endParaRPr/>
          </a:p>
          <a:p>
            <a:endParaRPr/>
          </a:p>
          <a:p>
            <a:r>
              <a:rPr b="1"/>
              <a:t>I30 Average time to re-let properties</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Overall Satisfaction</a:t>
            </a:r>
            <a:endParaRPr/>
          </a:p>
          <a:p>
            <a:r>
              <a:rPr b="0"/>
              <a:t>No alt text provided</a:t>
            </a:r>
            <a:endParaRPr/>
          </a:p>
          <a:p>
            <a:endParaRPr/>
          </a:p>
          <a:p>
            <a:r>
              <a:rPr b="1"/>
              <a:t>I1 Percentage satisfied with overall service</a:t>
            </a:r>
            <a:endParaRPr/>
          </a:p>
          <a:p>
            <a:r>
              <a:rPr b="0"/>
              <a:t>No alt text provided</a:t>
            </a:r>
            <a:endParaRPr/>
          </a:p>
          <a:p>
            <a:endParaRPr/>
          </a:p>
          <a:p>
            <a:r>
              <a:rPr b="1"/>
              <a:t>Change from previous survey</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shape</a:t>
            </a:r>
            <a:endParaRPr/>
          </a:p>
          <a:p>
            <a:r>
              <a:rPr b="0"/>
              <a:t>No alt text provided</a:t>
            </a:r>
            <a:endParaRPr/>
          </a:p>
          <a:p>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clusteredColumnChart</a:t>
            </a:r>
            <a:endParaRPr/>
          </a:p>
          <a:p>
            <a:r>
              <a:rPr b="0"/>
              <a:t>No alt text provided</a:t>
            </a:r>
            <a:endParaRPr/>
          </a:p>
          <a:p>
            <a:endParaRPr/>
          </a:p>
          <a:p>
            <a:r>
              <a:rPr b="1"/>
              <a:t>lineChart</a:t>
            </a:r>
            <a:endParaRPr/>
          </a:p>
          <a:p>
            <a:r>
              <a:rPr b="0"/>
              <a:t>No alt text provided</a:t>
            </a:r>
            <a:endParaRPr/>
          </a:p>
          <a:p>
            <a:endParaRPr/>
          </a:p>
          <a:p>
            <a:r>
              <a:rPr b="1"/>
              <a:t>pivotTable</a:t>
            </a:r>
            <a:endParaRPr/>
          </a:p>
          <a:p>
            <a:r>
              <a:rPr b="0"/>
              <a:t>No alt text provided</a:t>
            </a:r>
            <a:endParaRPr/>
          </a:p>
          <a:p>
            <a:endParaRPr/>
          </a:p>
          <a:p>
            <a:r>
              <a:rPr b="1"/>
              <a:t>N36 Percentage of lets that are low demand</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Lets</a:t>
            </a:r>
            <a:endParaRPr/>
          </a:p>
          <a:p>
            <a:r>
              <a:rPr b="0"/>
              <a:t>No alt text provided</a:t>
            </a:r>
            <a:endParaRPr/>
          </a:p>
          <a:p>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clusteredColumnChart</a:t>
            </a:r>
            <a:endParaRPr/>
          </a:p>
          <a:p>
            <a:r>
              <a:rPr b="0"/>
              <a:t>No alt text provided</a:t>
            </a:r>
            <a:endParaRPr/>
          </a:p>
          <a:p>
            <a:endParaRPr/>
          </a:p>
          <a:p>
            <a:r>
              <a:rPr b="1"/>
              <a:t>lineChart</a:t>
            </a:r>
            <a:endParaRPr/>
          </a:p>
          <a:p>
            <a:r>
              <a:rPr b="0"/>
              <a:t>No alt text provided</a:t>
            </a:r>
            <a:endParaRPr/>
          </a:p>
          <a:p>
            <a:endParaRPr/>
          </a:p>
          <a:p>
            <a:r>
              <a:rPr b="1"/>
              <a:t>pivotTable</a:t>
            </a:r>
            <a:endParaRPr/>
          </a:p>
          <a:p>
            <a:r>
              <a:rPr b="0"/>
              <a:t>No alt text provided</a:t>
            </a:r>
            <a:endParaRPr/>
          </a:p>
          <a:p>
            <a:endParaRPr/>
          </a:p>
          <a:p>
            <a:r>
              <a:rPr b="1"/>
              <a:t>N36 Not Low Demand relets average relet time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Lets</a:t>
            </a:r>
            <a:endParaRPr/>
          </a:p>
          <a:p>
            <a:r>
              <a:rPr b="0"/>
              <a:t>No alt text provided</a:t>
            </a:r>
            <a:endParaRPr/>
          </a:p>
          <a:p>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clusteredColumnChart</a:t>
            </a:r>
            <a:endParaRPr/>
          </a:p>
          <a:p>
            <a:r>
              <a:rPr b="0"/>
              <a:t>No alt text provided</a:t>
            </a:r>
            <a:endParaRPr/>
          </a:p>
          <a:p>
            <a:endParaRPr/>
          </a:p>
          <a:p>
            <a:r>
              <a:rPr b="1"/>
              <a:t>lineChart</a:t>
            </a:r>
            <a:endParaRPr/>
          </a:p>
          <a:p>
            <a:r>
              <a:rPr b="0"/>
              <a:t>No alt text provided</a:t>
            </a:r>
            <a:endParaRPr/>
          </a:p>
          <a:p>
            <a:endParaRPr/>
          </a:p>
          <a:p>
            <a:r>
              <a:rPr b="1"/>
              <a:t>pivotTable</a:t>
            </a:r>
            <a:endParaRPr/>
          </a:p>
          <a:p>
            <a:r>
              <a:rPr b="0"/>
              <a:t>No alt text provided</a:t>
            </a:r>
            <a:endParaRPr/>
          </a:p>
          <a:p>
            <a:endParaRPr/>
          </a:p>
          <a:p>
            <a:r>
              <a:rPr b="1"/>
              <a:t>N36 Low Demand relets average relet time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Lets</a:t>
            </a:r>
            <a:endParaRPr/>
          </a:p>
          <a:p>
            <a:r>
              <a:rPr b="0"/>
              <a:t>No alt text provided</a:t>
            </a:r>
            <a:endParaRPr/>
          </a:p>
          <a:p>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clusteredColumnChart</a:t>
            </a:r>
            <a:endParaRPr/>
          </a:p>
          <a:p>
            <a:r>
              <a:rPr b="0"/>
              <a:t>No alt text provided</a:t>
            </a:r>
            <a:endParaRPr/>
          </a:p>
          <a:p>
            <a:endParaRPr/>
          </a:p>
          <a:p>
            <a:r>
              <a:rPr b="1"/>
              <a:t>pivotTable</a:t>
            </a:r>
            <a:endParaRPr/>
          </a:p>
          <a:p>
            <a:r>
              <a:rPr b="0"/>
              <a:t>No alt text provided</a:t>
            </a:r>
            <a:endParaRPr/>
          </a:p>
          <a:p>
            <a:endParaRPr/>
          </a:p>
          <a:p>
            <a:r>
              <a:rPr b="1"/>
              <a:t>N36 - Low Demand &amp; Not Low Demand Average Relet Time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Lets</a:t>
            </a:r>
            <a:endParaRPr/>
          </a:p>
          <a:p>
            <a:r>
              <a:rPr b="0"/>
              <a:t>No alt text provided</a:t>
            </a:r>
            <a:endParaRPr/>
          </a:p>
          <a:p>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Standard of Home when Moving In</a:t>
            </a:r>
            <a:endParaRPr/>
          </a:p>
          <a:p>
            <a:r>
              <a:rPr b="0"/>
              <a:t>No alt text provided</a:t>
            </a:r>
            <a:endParaRPr/>
          </a:p>
          <a:p>
            <a:endParaRPr/>
          </a:p>
          <a:p>
            <a:r>
              <a:rPr b="1"/>
              <a:t>clusteredColumnChart</a:t>
            </a:r>
            <a:endParaRPr/>
          </a:p>
          <a:p>
            <a:r>
              <a:rPr b="0"/>
              <a:t>No alt text provided</a:t>
            </a:r>
            <a:endParaRPr/>
          </a:p>
          <a:p>
            <a:endParaRPr/>
          </a:p>
          <a:p>
            <a:r>
              <a:rPr b="1"/>
              <a:t>lineChart</a:t>
            </a:r>
            <a:endParaRPr/>
          </a:p>
          <a:p>
            <a:r>
              <a:rPr b="0"/>
              <a:t>No alt text provided</a:t>
            </a:r>
            <a:endParaRPr/>
          </a:p>
          <a:p>
            <a:endParaRPr/>
          </a:p>
          <a:p>
            <a:r>
              <a:rPr b="1"/>
              <a:t>pivotTable</a:t>
            </a:r>
            <a:endParaRPr/>
          </a:p>
          <a:p>
            <a:r>
              <a:rPr b="0"/>
              <a:t>No alt text provided</a:t>
            </a:r>
            <a:endParaRPr/>
          </a:p>
          <a:p>
            <a:endParaRPr/>
          </a:p>
          <a:p>
            <a:r>
              <a:rPr b="1"/>
              <a:t>N43 Percentage satisfied with standard of home when moving in</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Void Rent Loss</a:t>
            </a:r>
            <a:endParaRPr/>
          </a:p>
          <a:p>
            <a:r>
              <a:rPr b="0"/>
              <a:t>No alt text provided</a:t>
            </a:r>
            <a:endParaRPr/>
          </a:p>
          <a:p>
            <a:endParaRPr/>
          </a:p>
          <a:p>
            <a:r>
              <a:rPr b="1"/>
              <a:t>clusteredColumnChart</a:t>
            </a:r>
            <a:endParaRPr/>
          </a:p>
          <a:p>
            <a:r>
              <a:rPr b="0"/>
              <a:t>No alt text provided</a:t>
            </a:r>
            <a:endParaRPr/>
          </a:p>
          <a:p>
            <a:endParaRPr/>
          </a:p>
          <a:p>
            <a:r>
              <a:rPr b="1"/>
              <a:t>I18 Percentage of rent due lost through properties being empty</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Landlord Report</a:t>
            </a:r>
            <a:endParaRPr/>
          </a:p>
          <a:p>
            <a:r>
              <a:rPr b="0"/>
              <a:t>No alt text provided</a:t>
            </a:r>
            <a:endParaRPr/>
          </a:p>
          <a:p>
            <a:endParaRPr/>
          </a:p>
          <a:p>
            <a:r>
              <a:rPr b="1"/>
              <a:t>tableEx</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Landlord Report</a:t>
            </a:r>
            <a:endParaRPr/>
          </a:p>
          <a:p>
            <a:r>
              <a:rPr b="0"/>
              <a:t>No alt text provided</a:t>
            </a:r>
            <a:endParaRPr/>
          </a:p>
          <a:p>
            <a:endParaRPr/>
          </a:p>
          <a:p>
            <a:r>
              <a:rPr b="1"/>
              <a:t>Service vs Value for money</a:t>
            </a:r>
            <a:endParaRPr/>
          </a:p>
          <a:p>
            <a:r>
              <a:rPr b="0"/>
              <a:t>No alt text provided</a:t>
            </a:r>
            <a:endParaRPr/>
          </a:p>
          <a:p>
            <a:endParaRPr/>
          </a:p>
          <a:p>
            <a:r>
              <a:rPr b="1"/>
              <a:t>card</a:t>
            </a:r>
            <a:endParaRPr/>
          </a:p>
          <a:p>
            <a:r>
              <a:rPr b="0"/>
              <a:t>No alt text provided</a:t>
            </a:r>
            <a:endParaRPr/>
          </a:p>
          <a:p>
            <a:endParaRPr/>
          </a:p>
          <a:p>
            <a:r>
              <a:rPr b="1"/>
              <a:t>90</a:t>
            </a:r>
            <a:endParaRPr/>
          </a:p>
          <a:p>
            <a:r>
              <a:rPr b="0"/>
              <a:t>No alt text provided</a:t>
            </a:r>
            <a:endParaRPr/>
          </a:p>
          <a:p>
            <a:endParaRPr/>
          </a:p>
          <a:p>
            <a:r>
              <a:rPr b="1"/>
              <a:t>70</a:t>
            </a:r>
            <a:endParaRPr/>
          </a:p>
          <a:p>
            <a:r>
              <a:rPr b="0"/>
              <a:t>No alt text provided</a:t>
            </a:r>
            <a:endParaRPr/>
          </a:p>
          <a:p>
            <a:endParaRPr/>
          </a:p>
          <a:p>
            <a:r>
              <a:rPr b="1"/>
              <a:t>50</a:t>
            </a:r>
            <a:endParaRPr/>
          </a:p>
          <a:p>
            <a:r>
              <a:rPr b="0"/>
              <a:t>No alt text provided</a:t>
            </a:r>
            <a:endParaRPr/>
          </a:p>
          <a:p>
            <a:endParaRPr/>
          </a:p>
          <a:p>
            <a:r>
              <a:rPr b="1"/>
              <a:t>30</a:t>
            </a:r>
            <a:endParaRPr/>
          </a:p>
          <a:p>
            <a:r>
              <a:rPr b="0"/>
              <a:t>No alt text provided</a:t>
            </a:r>
            <a:endParaRPr/>
          </a:p>
          <a:p>
            <a:endParaRPr/>
          </a:p>
          <a:p>
            <a:r>
              <a:rPr b="1"/>
              <a:t>10</a:t>
            </a:r>
            <a:endParaRPr/>
          </a:p>
          <a:p>
            <a:r>
              <a:rPr b="0"/>
              <a:t>No alt text provided</a:t>
            </a:r>
            <a:endParaRPr/>
          </a:p>
          <a:p>
            <a:endParaRPr/>
          </a:p>
          <a:p>
            <a:r>
              <a:rPr b="1"/>
              <a:t>10</a:t>
            </a:r>
            <a:endParaRPr/>
          </a:p>
          <a:p>
            <a:r>
              <a:rPr b="0"/>
              <a:t>No alt text provided</a:t>
            </a:r>
            <a:endParaRPr/>
          </a:p>
          <a:p>
            <a:endParaRPr/>
          </a:p>
          <a:p>
            <a:r>
              <a:rPr b="1"/>
              <a:t>30</a:t>
            </a:r>
            <a:endParaRPr/>
          </a:p>
          <a:p>
            <a:r>
              <a:rPr b="0"/>
              <a:t>No alt text provided</a:t>
            </a:r>
            <a:endParaRPr/>
          </a:p>
          <a:p>
            <a:endParaRPr/>
          </a:p>
          <a:p>
            <a:r>
              <a:rPr b="1"/>
              <a:t>50</a:t>
            </a:r>
            <a:endParaRPr/>
          </a:p>
          <a:p>
            <a:r>
              <a:rPr b="0"/>
              <a:t>No alt text provided</a:t>
            </a:r>
            <a:endParaRPr/>
          </a:p>
          <a:p>
            <a:endParaRPr/>
          </a:p>
          <a:p>
            <a:r>
              <a:rPr b="1"/>
              <a:t>70</a:t>
            </a:r>
            <a:endParaRPr/>
          </a:p>
          <a:p>
            <a:r>
              <a:rPr b="0"/>
              <a:t>No alt text provided</a:t>
            </a:r>
            <a:endParaRPr/>
          </a:p>
          <a:p>
            <a:endParaRPr/>
          </a:p>
          <a:p>
            <a:r>
              <a:rPr b="1"/>
              <a:t>90</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card</a:t>
            </a:r>
            <a:endParaRPr/>
          </a:p>
          <a:p>
            <a:r>
              <a:rPr b="0"/>
              <a:t>No alt text provided</a:t>
            </a:r>
            <a:endParaRPr/>
          </a:p>
          <a:p>
            <a:endParaRPr/>
          </a:p>
          <a:p>
            <a:r>
              <a:rPr b="1"/>
              <a:t>scatterChart</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Communities of Practice</a:t>
            </a:r>
            <a:endParaRPr/>
          </a:p>
          <a:p>
            <a:r>
              <a:rPr b="0"/>
              <a:t>No alt text provided</a:t>
            </a:r>
            <a:endParaRPr/>
          </a:p>
          <a:p>
            <a:endParaRPr/>
          </a:p>
          <a:p>
            <a:r>
              <a:rPr b="1"/>
              <a:t>Tenants Surveyed:</a:t>
            </a:r>
            <a:endParaRPr/>
          </a:p>
          <a:p>
            <a:r>
              <a:rPr b="0"/>
              <a:t>No alt text provided</a:t>
            </a:r>
            <a:endParaRPr/>
          </a:p>
          <a:p>
            <a:endParaRPr/>
          </a:p>
          <a:p>
            <a:r>
              <a:rPr b="1"/>
              <a:t>Tenants Surveyed:</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Membership Offer</a:t>
            </a:r>
            <a:endParaRPr/>
          </a:p>
          <a:p>
            <a:r>
              <a:rPr b="0"/>
              <a:t>No alt text provided</a:t>
            </a:r>
            <a:endParaRPr/>
          </a:p>
          <a:p>
            <a:endParaRPr/>
          </a:p>
          <a:p>
            <a:r>
              <a:rPr b="1"/>
              <a:t>Tenants Surveyed:</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Kept Informed</a:t>
            </a:r>
            <a:endParaRPr/>
          </a:p>
          <a:p>
            <a:r>
              <a:rPr b="0"/>
              <a:t>No alt text provided</a:t>
            </a:r>
            <a:endParaRPr/>
          </a:p>
          <a:p>
            <a:endParaRPr/>
          </a:p>
          <a:p>
            <a:r>
              <a:rPr b="1"/>
              <a:t>clusteredColumnChart</a:t>
            </a:r>
            <a:endParaRPr/>
          </a:p>
          <a:p>
            <a:r>
              <a:rPr b="0"/>
              <a:t>No alt text provided</a:t>
            </a:r>
            <a:endParaRPr/>
          </a:p>
          <a:p>
            <a:endParaRPr/>
          </a:p>
          <a:p>
            <a:r>
              <a:rPr b="1"/>
              <a:t>I2 Percentage tenants who feel landlord is good at keeping them informed about services and decisions</a:t>
            </a:r>
            <a:endParaRPr/>
          </a:p>
          <a:p>
            <a:r>
              <a:rPr b="0"/>
              <a:t>No alt text provided</a:t>
            </a:r>
            <a:endParaRPr/>
          </a:p>
          <a:p>
            <a:endParaRPr/>
          </a:p>
          <a:p>
            <a:r>
              <a:rPr b="1"/>
              <a:t>pivotTable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lineChart</a:t>
            </a:r>
            <a:endParaRPr/>
          </a:p>
          <a:p>
            <a:r>
              <a:rPr b="0"/>
              <a:t>No alt text provided</a:t>
            </a:r>
            <a:endParaRPr/>
          </a:p>
          <a:p>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a:t>Contact Us</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a:p>
            <a:r>
              <a:rPr b="1"/>
              <a:t>Tenants Surveyed:</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shape</a:t>
            </a:r>
            <a:endParaRPr/>
          </a:p>
          <a:p>
            <a:r>
              <a:rPr b="0"/>
              <a:t>No alt text provided</a:t>
            </a:r>
            <a:endParaRPr/>
          </a:p>
          <a:p>
            <a:endParaRPr/>
          </a:p>
          <a:p>
            <a:r>
              <a:rPr b="1"/>
              <a:t>image</a:t>
            </a:r>
            <a:endParaRPr/>
          </a:p>
          <a:p>
            <a:r>
              <a:rPr b="0"/>
              <a:t>No alt text provided</a:t>
            </a:r>
            <a:endParaRPr/>
          </a:p>
          <a:p>
            <a:endParaRPr/>
          </a:p>
          <a:p>
            <a:r>
              <a:rPr b="1"/>
              <a:t>image</a:t>
            </a:r>
            <a:endParaRPr/>
          </a:p>
          <a:p>
            <a:r>
              <a:rPr b="0"/>
              <a:t>No alt text provided</a:t>
            </a:r>
            <a:endParaRPr/>
          </a:p>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7ED9C8-F09A-4D9E-BEC0-4725162E21FF}"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7476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553214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982640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1449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ED9C8-F09A-4D9E-BEC0-4725162E21FF}"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026881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ED9C8-F09A-4D9E-BEC0-4725162E21FF}"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004331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7ED9C8-F09A-4D9E-BEC0-4725162E21FF}" type="datetimeFigureOut">
              <a:rPr lang="en-US" smtClean="0"/>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925692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7ED9C8-F09A-4D9E-BEC0-4725162E21FF}" type="datetimeFigureOut">
              <a:rPr lang="en-US" smtClean="0"/>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28091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D9C8-F09A-4D9E-BEC0-4725162E21FF}" type="datetimeFigureOut">
              <a:rPr lang="en-US" smtClean="0"/>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358181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993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884807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ED9C8-F09A-4D9E-BEC0-4725162E21FF}" type="datetimeFigureOut">
              <a:rPr lang="en-US" smtClean="0"/>
              <a:t>11/3/2023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D807A-D3EC-4DEA-86E2-120E4093F1A6}" type="slidenum">
              <a:rPr lang="en-US" smtClean="0"/>
              <a:t>‹#›</a:t>
            </a:fld>
            <a:endParaRPr lang="en-US"/>
          </a:p>
        </p:txBody>
      </p:sp>
    </p:spTree>
    <p:extLst>
      <p:ext uri="{BB962C8B-B14F-4D97-AF65-F5344CB8AC3E}">
        <p14:creationId xmlns:p14="http://schemas.microsoft.com/office/powerpoint/2010/main" val="1423691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71.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73.xml"/><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74.xml"/><Relationship Id="rId1" Type="http://schemas.openxmlformats.org/officeDocument/2006/relationships/slideLayout" Target="../slideLayouts/slideLayout8.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76.xml"/><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77.xml"/><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78.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78.xml"/><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79.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79.xml"/><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80.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81.xm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83.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84.xml"/><Relationship Id="rId1" Type="http://schemas.openxmlformats.org/officeDocument/2006/relationships/slideLayout" Target="../slideLayouts/slideLayout8.xml"/><Relationship Id="rId4" Type="http://schemas.openxmlformats.org/officeDocument/2006/relationships/image" Target="../media/image84.png"/></Relationships>
</file>

<file path=ppt/slides/_rels/slide85.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85.xml"/><Relationship Id="rId1" Type="http://schemas.openxmlformats.org/officeDocument/2006/relationships/slideLayout" Target="../slideLayouts/slideLayout8.xml"/><Relationship Id="rId4" Type="http://schemas.openxmlformats.org/officeDocument/2006/relationships/image" Target="../media/image85.png"/></Relationships>
</file>

<file path=ppt/slides/_rels/slide86.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86.xml"/><Relationship Id="rId1" Type="http://schemas.openxmlformats.org/officeDocument/2006/relationships/slideLayout" Target="../slideLayouts/slideLayout8.xml"/><Relationship Id="rId4" Type="http://schemas.openxmlformats.org/officeDocument/2006/relationships/image" Target="../media/image86.png"/></Relationships>
</file>

<file path=ppt/slides/_rels/slide87.xml.rels><?xml version="1.0" encoding="UTF-8" standalone="yes"?>
<Relationships xmlns="http://schemas.openxmlformats.org/package/2006/relationships"><Relationship Id="rId3" Type="http://schemas.openxmlformats.org/officeDocument/2006/relationships/hyperlink" Target="https://app.powerbi.com/groups/me/reports/6ce80477-8dda-4e9c-9a22-3f2911f59e4b/?pbi_source=PowerPoint" TargetMode="External"/><Relationship Id="rId2" Type="http://schemas.openxmlformats.org/officeDocument/2006/relationships/notesSlide" Target="../notesSlides/notesSlide87.xml"/><Relationship Id="rId1" Type="http://schemas.openxmlformats.org/officeDocument/2006/relationships/slideLayout" Target="../slideLayouts/slideLayout8.xml"/><Relationship Id="rId4" Type="http://schemas.openxmlformats.org/officeDocument/2006/relationships/image" Target="../media/image87.png"/></Relationships>
</file>

<file path=ppt/slides/_rels/slide88.xml.rels><?xml version="1.0" encoding="UTF-8" standalone="yes"?>
<Relationships xmlns="http://schemas.openxmlformats.org/package/2006/relationships"><Relationship Id="rId3" Type="http://schemas.openxmlformats.org/officeDocument/2006/relationships/hyperlink" Target="https://app.powerbi.com/groups/me/reports/6ccbb4c7-723b-49fc-be8e-d532194ebf45/?pbi_source=PowerPoint" TargetMode="External"/><Relationship Id="rId2" Type="http://schemas.openxmlformats.org/officeDocument/2006/relationships/notesSlide" Target="../notesSlides/notesSlide88.xml"/><Relationship Id="rId1" Type="http://schemas.openxmlformats.org/officeDocument/2006/relationships/slideLayout" Target="../slideLayouts/slideLayout8.xml"/><Relationship Id="rId4" Type="http://schemas.openxmlformats.org/officeDocument/2006/relationships/image" Target="../media/image88.png"/></Relationships>
</file>

<file path=ppt/slides/_rels/slide89.xml.rels><?xml version="1.0" encoding="UTF-8" standalone="yes"?>
<Relationships xmlns="http://schemas.openxmlformats.org/package/2006/relationships"><Relationship Id="rId3" Type="http://schemas.openxmlformats.org/officeDocument/2006/relationships/hyperlink" Target="https://app.powerbi.com/groups/me/reports/6ccbb4c7-723b-49fc-be8e-d532194ebf45/?pbi_source=PowerPoint" TargetMode="External"/><Relationship Id="rId2" Type="http://schemas.openxmlformats.org/officeDocument/2006/relationships/notesSlide" Target="../notesSlides/notesSlide89.xml"/><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3" Type="http://schemas.openxmlformats.org/officeDocument/2006/relationships/hyperlink" Target="https://app.powerbi.com/groups/me/reports/f96f0732-414a-4f61-86a3-7597428a3e71/?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hyperlink" Target="https://app.powerbi.com/groups/me/reports/6ccbb4c7-723b-49fc-be8e-d532194ebf45/?pbi_source=PowerPoint" TargetMode="External"/><Relationship Id="rId2" Type="http://schemas.openxmlformats.org/officeDocument/2006/relationships/notesSlide" Target="../notesSlides/notesSlide90.xml"/><Relationship Id="rId1" Type="http://schemas.openxmlformats.org/officeDocument/2006/relationships/slideLayout" Target="../slideLayouts/slideLayout8.xml"/><Relationship Id="rId4"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erformance Analysis Visit 2022/23 ,October 2023 ,card ,shape ,image ,image ,shap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Cover</a:t>
            </a:r>
          </a:p>
        </p:txBody>
      </p:sp>
      <p:sp>
        <p:nvSpPr>
          <p:cNvPr id="2" name="TextBox 1">
            <a:extLst>
              <a:ext uri="{FF2B5EF4-FFF2-40B4-BE49-F238E27FC236}">
                <a16:creationId xmlns:a16="http://schemas.microsoft.com/office/drawing/2014/main" id="{018F0814-FE69-C4CA-0917-767C4304F1C4}"/>
              </a:ext>
            </a:extLst>
          </p:cNvPr>
          <p:cNvSpPr txBox="1"/>
          <p:nvPr/>
        </p:nvSpPr>
        <p:spPr>
          <a:xfrm>
            <a:off x="341376" y="6211824"/>
            <a:ext cx="2115312" cy="369332"/>
          </a:xfrm>
          <a:prstGeom prst="rect">
            <a:avLst/>
          </a:prstGeom>
          <a:solidFill>
            <a:srgbClr val="2490F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Calibri"/>
                <a:cs typeface="Calibri"/>
              </a:rPr>
              <a:t>November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Kept Informed ,I2 Percentage tenants who feel landlord is good at keeping them informed about services and decisions ,Change from previous survey ,shape ,image ,image ,shap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08" y="-60960"/>
            <a:ext cx="12020550" cy="6858000"/>
          </a:xfrm>
          <a:prstGeom prst="rect">
            <a:avLst/>
          </a:prstGeom>
          <a:noFill/>
        </p:spPr>
      </p:pic>
      <p:sp>
        <p:nvSpPr>
          <p:cNvPr id="4" name="Title" hidden="1"/>
          <p:cNvSpPr>
            <a:spLocks noGrp="1"/>
          </p:cNvSpPr>
          <p:nvPr>
            <p:ph type="title"/>
          </p:nvPr>
        </p:nvSpPr>
        <p:spPr/>
        <p:txBody>
          <a:bodyPr/>
          <a:lstStyle/>
          <a:p>
            <a:r>
              <a:t>I2</a:t>
            </a:r>
          </a:p>
        </p:txBody>
      </p:sp>
      <p:cxnSp>
        <p:nvCxnSpPr>
          <p:cNvPr id="2" name="Straight Arrow Connector 1">
            <a:extLst>
              <a:ext uri="{FF2B5EF4-FFF2-40B4-BE49-F238E27FC236}">
                <a16:creationId xmlns:a16="http://schemas.microsoft.com/office/drawing/2014/main" id="{3C406D6B-D95B-648A-DAC1-259F236C5EBA}"/>
              </a:ext>
            </a:extLst>
          </p:cNvPr>
          <p:cNvCxnSpPr/>
          <p:nvPr/>
        </p:nvCxnSpPr>
        <p:spPr>
          <a:xfrm>
            <a:off x="2377440" y="2057400"/>
            <a:ext cx="36576" cy="1176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Opportunities to Participate ,clusteredColumnChart ,I5 Percentage tenants satisfied with opportunities given to them to participate in landlords decision making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Opportunities to Participate ,I5 Percentage tenants satisfied with opportunities given to them to participate in landlords decision making ,Change from previous survey ,shape ,image ,image ,shap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624" y="0"/>
            <a:ext cx="12020550" cy="6858000"/>
          </a:xfrm>
          <a:prstGeom prst="rect">
            <a:avLst/>
          </a:prstGeom>
          <a:noFill/>
        </p:spPr>
      </p:pic>
      <p:sp>
        <p:nvSpPr>
          <p:cNvPr id="4" name="Title" hidden="1"/>
          <p:cNvSpPr>
            <a:spLocks noGrp="1"/>
          </p:cNvSpPr>
          <p:nvPr>
            <p:ph type="title"/>
          </p:nvPr>
        </p:nvSpPr>
        <p:spPr/>
        <p:txBody>
          <a:bodyPr/>
          <a:lstStyle/>
          <a:p>
            <a:r>
              <a:t>I5</a:t>
            </a:r>
          </a:p>
        </p:txBody>
      </p:sp>
      <p:cxnSp>
        <p:nvCxnSpPr>
          <p:cNvPr id="2" name="Straight Arrow Connector 1">
            <a:extLst>
              <a:ext uri="{FF2B5EF4-FFF2-40B4-BE49-F238E27FC236}">
                <a16:creationId xmlns:a16="http://schemas.microsoft.com/office/drawing/2014/main" id="{B5A79811-4870-EB8B-F224-A668A3C8C51F}"/>
              </a:ext>
            </a:extLst>
          </p:cNvPr>
          <p:cNvCxnSpPr/>
          <p:nvPr/>
        </p:nvCxnSpPr>
        <p:spPr>
          <a:xfrm>
            <a:off x="1975104" y="1136904"/>
            <a:ext cx="12192" cy="1139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Quality of Home (All Tenants) ,clusteredColumnChart ,I7 Percentage tenants satisfied with quality of home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Quality of Home ,I7 Percentage tenants satisfied with quality of home ,Change from previous survey ,shape ,image ,image ,shap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I7</a:t>
            </a:r>
          </a:p>
        </p:txBody>
      </p:sp>
      <p:cxnSp>
        <p:nvCxnSpPr>
          <p:cNvPr id="2" name="Straight Arrow Connector 1">
            <a:extLst>
              <a:ext uri="{FF2B5EF4-FFF2-40B4-BE49-F238E27FC236}">
                <a16:creationId xmlns:a16="http://schemas.microsoft.com/office/drawing/2014/main" id="{CCB2C60B-DEFD-17CE-83F8-8C38D31E8F73}"/>
              </a:ext>
            </a:extLst>
          </p:cNvPr>
          <p:cNvCxnSpPr/>
          <p:nvPr/>
        </p:nvCxnSpPr>
        <p:spPr>
          <a:xfrm>
            <a:off x="10765536" y="1636776"/>
            <a:ext cx="18288" cy="101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Management of Neighbourhood ,clusteredColumnChart ,I13 Percentage tenants satisfied with management of neighbourhood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I13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Value for Money ,clusteredColumnChart ,I25 Percentage tenants who feel rent for their property represents good value for money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I25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Value for Money ,I25 Percentage tenants who feel rent for their property represents good value for money ,Change from previous survey ,shape ,image ,image ,shap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736" y="0"/>
            <a:ext cx="12020550" cy="6858000"/>
          </a:xfrm>
          <a:prstGeom prst="rect">
            <a:avLst/>
          </a:prstGeom>
          <a:noFill/>
        </p:spPr>
      </p:pic>
      <p:sp>
        <p:nvSpPr>
          <p:cNvPr id="4" name="Title" hidden="1"/>
          <p:cNvSpPr>
            <a:spLocks noGrp="1"/>
          </p:cNvSpPr>
          <p:nvPr>
            <p:ph type="title"/>
          </p:nvPr>
        </p:nvSpPr>
        <p:spPr/>
        <p:txBody>
          <a:bodyPr/>
          <a:lstStyle/>
          <a:p>
            <a:r>
              <a:t>I25</a:t>
            </a:r>
          </a:p>
        </p:txBody>
      </p:sp>
      <p:cxnSp>
        <p:nvCxnSpPr>
          <p:cNvPr id="2" name="Straight Arrow Connector 1">
            <a:extLst>
              <a:ext uri="{FF2B5EF4-FFF2-40B4-BE49-F238E27FC236}">
                <a16:creationId xmlns:a16="http://schemas.microsoft.com/office/drawing/2014/main" id="{4C761765-BCAB-BDAB-B69E-A8E7CE098B64}"/>
              </a:ext>
            </a:extLst>
          </p:cNvPr>
          <p:cNvCxnSpPr/>
          <p:nvPr/>
        </p:nvCxnSpPr>
        <p:spPr>
          <a:xfrm>
            <a:off x="5571744" y="2746248"/>
            <a:ext cx="6096" cy="1072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Factoring ,clusteredColumnChart ,I29 Percentage factored owners satisfied with factoring service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I29</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omplaints ,clusteredColumnChart ,I3 Complaints received per 100 homes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National Overview 2022/23 ,shape ,shape ,shape ,shape ,shape ,Tenants Surveyed: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National Overview</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1st Stage Complaints ,clusteredColumnChart ,I4 Stage 1 complaints average time to respond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I4 - Stage 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hundredPercentStackedColumnChart ,shape ,image ,image ,1st Stage Complaints ,N19 Stage 1 complaints.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N19 Stage 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2nd Stage Complaints ,clusteredColumnChart ,I4 Stage 2 complaints average time to respond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I4 - Stage 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hundredPercentStackedColumnChart ,shape ,image ,image ,N19 Stage 2 complaints ,2nd Stage Complaints.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N19 Stage 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omplaints ,clusteredColumnChart ,pivotTable ,I4 Time to respond to 1st &amp; 2nd stage complaints​ ,SPSO Target ,5 days ,20 days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I4 Stage 1 &amp; 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omplaints ,clusteredColumnChart ,I3 Complaints recieved per 100 homes &amp; I4 Time to respond to 1st &amp; 2nd stage complaints ,SPSO Target ,5 days ,20 days ,shape ,image ,image ,pivotTable ,pivotTabl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I3 &amp; I4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nti-Social Behaviour ,clusteredColumnChart ,I15 ASB cases per 100 homes ,pivotTable ,shape ,image ,image ,I15 Percentage of anti-social behaviour cases resolved.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I15 per 100 homes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nti-Social Behaviour ,clusteredColumnChart ,I15 Percentage of anti-social behaviour cases which were resolved ,pivotTable ,shape ,image ,image ,I15 Percentage of anti-social behaviour cases resolved.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I15 cases resolved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hundredPercentStackedColumnChart ,Percentage of ASB cases closed within 1 month ,Total number of ASB cases closed ,N31 Anti-social behaviour cases resolved - timescale ,shape ,image ,image ,Anti-Social Behaviour.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N31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hundredPercentStackedColumnChart ,shape ,image ,image ,N32 Measures to resolve case ,Anti-Social Behaviour.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N32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National Overview 2022/23 ,shape ,shape ,shape ,shape ,shape ,Tenants Surveyed: ,shape ,shape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National Overview</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Housing Quality &amp; Maintenance ,image ,shap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Cover 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HQS ,columnChart ,pivotTable ,I6 Percentage properties meeting SHQS year end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EESSH ,columnChart ,pivotTable ,C10.7 Self-contained properties that meet EESSH - Total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C10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Emergency Repairs ,clusteredColumnChart ,I8 Average hours to complete emergency repairs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Non-Emergency Repairs ,clusteredColumnChart ,I9 Average working days to complete non-emergency repairs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Repairs Right First Time ,clusteredColumnChart ,I10 Percentage reactive repairs completed right first time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I10</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Repairs Satisfaction ,clusteredColumnChart ,I12 Percentage tenants satisfied with repairs service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I12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Repairs Satisfaction ,I12 Percentage tenants satisfied with repairs service ,Change from previous survey ,shape ,image ,image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I12</a:t>
            </a:r>
          </a:p>
        </p:txBody>
      </p:sp>
      <p:cxnSp>
        <p:nvCxnSpPr>
          <p:cNvPr id="2" name="Straight Arrow Connector 1">
            <a:extLst>
              <a:ext uri="{FF2B5EF4-FFF2-40B4-BE49-F238E27FC236}">
                <a16:creationId xmlns:a16="http://schemas.microsoft.com/office/drawing/2014/main" id="{5C093CF4-61FE-0F59-8498-B9F06F69046F}"/>
              </a:ext>
            </a:extLst>
          </p:cNvPr>
          <p:cNvCxnSpPr/>
          <p:nvPr/>
        </p:nvCxnSpPr>
        <p:spPr>
          <a:xfrm>
            <a:off x="3846576" y="2880360"/>
            <a:ext cx="18288" cy="1097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Gas Safety ,clusteredColumnChart ,pivotTable ,I11 Gas safety fails count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I11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Gas Safety ,I11 Gas safety regulations not met ,Change from previous survey ,shape ,image ,image ,image ,shap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I11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eer Group ,tableEx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Comparator Organisations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ccess to Housing ,image ,shap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Cover 4</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ccess to Housing ,pivotTable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Housing Lists &amp; Lets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urnover ,clusteredColumnChart ,I17 Percentage lettable self-contained houses that became vacant in year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I17</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Offers Refused ,clusteredColumnChart ,I14 Percentage tenancy offers refused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I14</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ets by Source ,hundredPercentStackedColumnChart ,pivotTable ,C2 percentage of lets by source of let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C2</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ets by Source (Excluding Lets to Homeless Households) ,columnChart ,pivotTable ,C2 percentage of lets by source of let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C2 - Excluding Homeless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ets to Homeless Households ,clusteredColumnChart ,C2 Percentage of lets to homeless applicants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C2 - Homeless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nancy Sustainment ,clusteredColumnChart ,pivotTable ,I16 Percentage tenancies began in previous year remained more than a year - all ,Number of tenancies began in previous year remained more than a year - all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nancy Sustainment ,clusteredColumnChart ,pivotTable ,I16 Percentage tenancies began in previous year remained more than a year - all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I16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nancy Sustainment (Homeless) ,clusteredColumnChart ,I16 Percentage tenancies began in previous year remained more than a year - applicants assessed statutory homeless LA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I16 - Homeless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nant Satisfaction ,image ,shap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Cover 2</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nancy Terminations ,hundredPercentStackedColumnChart ,pivotTable ,shape ,image ,image ,N10 Tenancy Sustainment - Terminations within 12 months.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N10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bandonments and Evictions ,columnChart ,pivotTable ,C4 Abandonments &amp; and I22 evictions as a percentage of stock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C4 &amp; I22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Medical Adaptations ,clusteredColumnChart ,I21 Average days to complete approved adaptations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Medical Adaptations ,clusteredColumnChart ,I19 Percentage approved applications for medical adaptations completed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Medical Adaptations ,scatterChart ,pivotTable ,I21 Average cost of adaptation ,vs ,I21 Average days to complete approved adaptations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Homelessness ,image ,shap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Cover 5</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Homeless Applicants ,clusteredColumnChart ,lineChart ,pivotTable ,H1 Applications per 1,000 people ,shap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H1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Days to Assess Application ,clusteredColumnChart ,lineChart ,pivotTable ,H5 Average days to assess application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H5</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Weeks to Close Case ,clusteredColumnChart ,lineChart ,pivotTable ,H7 Average number of weeks to complete case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H7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ocial Tenancy Outcomes ,columnChart ,pivotTable ,H3 Outcomes unintentional LA tenancy &amp; RSL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H3 Social Tenancy Outcomes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atisfaction Survey Method ,Survey Date:  ,Number of tenants surveyed:  ,Survey Method: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Survey Method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e Cases ,clusteredColumnChart ,pivotTable ,All live cases ,lineChart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H17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ength of Stay in TA ,clusteredColumnChart ,lineChart ,pivotTable ,H15 Average duration in temporary accommodation for entire placement All household types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H15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Rents ,image ,shap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Cover 6</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Rents ,clusteredColumnChart ,C17 Lettable self-contained units - Total - Average weekly rent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C17</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Rents ,clusteredColumnChart ,C5 Percentage average weekly rent increase to be applied next year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Rents ,clusteredColumnChart ,pivotTable ,C5 Percentage average weekly rent increase to be applied next year &amp; C17 Average weekly rent ,pivotTable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C5 &amp; C17</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lineChart ,pivotTable ,N18 Rent consultation response rate ,shape ,image ,image ,Rent Consultation.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N18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Rent Collection ,clusteredColumnChart ,I26 Percentage collected of rent due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I26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rrears ,I27 Current arrears percentage of rent due ,clusteredColumnChart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I27 - Current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rrears ,I27 Former arrears percentage of rent due ,clusteredColumnChart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I27 - Former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Overall Satisfaction ,clusteredColumnChart ,pivotTable ,I1 Percentage satisfied with overall servic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I1</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lineChart ,pivotTable ,N34 Percentage of tenants terminating tenancy with arrears ,shape ,image ,image ,Terminating with Arrears.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N34 - Terminating</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lineChart ,pivotTable ,N34 Average debt owed when leaving ,shape ,image ,image ,Terminating with Arrears.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N34 - Average Debt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N35 Percentage of former tenant arrears collected as percentage of FTA's at year end ,N35 Percentage of former tenant arrears collected as percentage of FTA's at year end ,N35 Percentage of former tenant arrears collected as a percentage of FTA's at year end ,shape ,image ,image ,Former Tenant Arrears Collected.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N35 - Arrears Collected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rrears Written Off ,clusteredColumnChart ,C7 Percentage former tenant rent arrears written off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C7</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rrears ,columnChart ,pivotTable ,I27 Percentage gross rent arrears of rent du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I27 - Gross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rrears (Trends) ,lineChart ,pivotTable ,I27 Percentage gross rent arrears of rent due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I27 - Gross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rrears (Trends) ,clusteredColumnChart ,pivotTable ,I27 Percentage gross rent arrears of rent due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I27 - Gross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nancy Arrears ,lineChart ,pivotTable ,N33 Percentage of tenancies in arrears at year end ,columnChart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N33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Voids ,shape ,image ,shap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Cover 7</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Relet Times ,clusteredColumnChart ,I30 Average time to re-let properties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I30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Overall Satisfaction ,I1 Percentage satisfied with overall service ,Change from previous survey ,shape ,image ,image ,image ,shap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12" y="18288"/>
            <a:ext cx="12020550" cy="6858000"/>
          </a:xfrm>
          <a:prstGeom prst="rect">
            <a:avLst/>
          </a:prstGeom>
          <a:noFill/>
        </p:spPr>
      </p:pic>
      <p:sp>
        <p:nvSpPr>
          <p:cNvPr id="4" name="Title" hidden="1"/>
          <p:cNvSpPr>
            <a:spLocks noGrp="1"/>
          </p:cNvSpPr>
          <p:nvPr>
            <p:ph type="title"/>
          </p:nvPr>
        </p:nvSpPr>
        <p:spPr/>
        <p:txBody>
          <a:bodyPr/>
          <a:lstStyle/>
          <a:p>
            <a:r>
              <a:t>I1</a:t>
            </a:r>
          </a:p>
        </p:txBody>
      </p:sp>
      <p:cxnSp>
        <p:nvCxnSpPr>
          <p:cNvPr id="2" name="Straight Arrow Connector 1">
            <a:extLst>
              <a:ext uri="{FF2B5EF4-FFF2-40B4-BE49-F238E27FC236}">
                <a16:creationId xmlns:a16="http://schemas.microsoft.com/office/drawing/2014/main" id="{3E295675-FE1D-7CBD-4E80-7E2072527A49}"/>
              </a:ext>
            </a:extLst>
          </p:cNvPr>
          <p:cNvCxnSpPr/>
          <p:nvPr/>
        </p:nvCxnSpPr>
        <p:spPr>
          <a:xfrm>
            <a:off x="4992624" y="3288792"/>
            <a:ext cx="6096"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lineChart ,pivotTable ,N36 Percentage of lets that are low demand ,shape ,image ,image ,Lets.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N36 - Low Demand</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lineChart ,pivotTable ,N36 Not Low Demand relets average relet time ,shape ,image ,image ,Lets.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N36 - Not Low Demand Relet Time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lineChart ,pivotTable ,N36 Low Demand relets average relet time ,shape ,image ,image ,Lets.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N36 - Low Demand Relet Time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pivotTable ,N36 - Low Demand &amp; Not Low Demand Average Relet Time ,shape ,image ,image ,Lets.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N36 - Low &amp; Not Low Demand Relet Time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tandard of Home when Moving In ,clusteredColumnChart ,lineChart ,pivotTable ,N43 Percentage satisfied with standard of home when moving in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Void Rent Loss ,clusteredColumnChart ,I18 Percentage of rent due lost through properties being empty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I18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andlord Report ,tableEx ,shape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Landlord Report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andlord Report ,Service vs Value for money ,card ,90 ,70 ,50 ,30 ,10 ,10 ,30 ,50 ,70 ,90 ,shape ,shape ,shape ,shape ,shape ,shape ,shape ,shape ,shape ,shape ,card ,scatterChart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Landlord Report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ommunities of Practice ,Tenants Surveyed: ,Tenants Surveyed: ,shape ,shape ,shape ,shape ,shape ,shape ,shape ,shape ,shape ,shape ,shape ,shape ,shape ,image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Communities of Practice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Membership Offer ,Tenants Surveyed: ,shape ,shape ,shape ,shape ,shape ,shape ,image ,shape ,shape ,shape ,shape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Membership Offer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Kept Informed ,clusteredColumnChart ,I2 Percentage tenants who feel landlord is good at keeping them informed about services and decisions ,pivotTable ,shape ,image ,image ,lineChart.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I2</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ontact Us ,image ,image ,image ,Tenants Surveyed: ,shape ,image ,shape ,image ,image. Please refer to the notes on this slide for details">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Contact Us</a:t>
            </a:r>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F0ECA994276C45A9909560675A72BE" ma:contentTypeVersion="7" ma:contentTypeDescription="Create a new document." ma:contentTypeScope="" ma:versionID="40c3e34c5b81005967dae49059d2168a">
  <xsd:schema xmlns:xsd="http://www.w3.org/2001/XMLSchema" xmlns:xs="http://www.w3.org/2001/XMLSchema" xmlns:p="http://schemas.microsoft.com/office/2006/metadata/properties" xmlns:ns2="6da07720-12c1-4fd2-a4ba-0849f8c6a9b8" xmlns:ns3="c18953cd-5a36-4aa1-bc78-ca8ad4d38569" targetNamespace="http://schemas.microsoft.com/office/2006/metadata/properties" ma:root="true" ma:fieldsID="c63bd4d8af7d76444feccac4e412625d" ns2:_="" ns3:_="">
    <xsd:import namespace="6da07720-12c1-4fd2-a4ba-0849f8c6a9b8"/>
    <xsd:import namespace="c18953cd-5a36-4aa1-bc78-ca8ad4d3856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a07720-12c1-4fd2-a4ba-0849f8c6a9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18953cd-5a36-4aa1-bc78-ca8ad4d3856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14F6367-EDDB-46C3-A51B-2F63FE14D904}">
  <ds:schemaRefs>
    <ds:schemaRef ds:uri="http://schemas.microsoft.com/sharepoint/v3/contenttype/forms"/>
  </ds:schemaRefs>
</ds:datastoreItem>
</file>

<file path=customXml/itemProps2.xml><?xml version="1.0" encoding="utf-8"?>
<ds:datastoreItem xmlns:ds="http://schemas.openxmlformats.org/officeDocument/2006/customXml" ds:itemID="{11789ADF-561D-437A-9C21-4E7874FED891}">
  <ds:schemaRefs>
    <ds:schemaRef ds:uri="6da07720-12c1-4fd2-a4ba-0849f8c6a9b8"/>
    <ds:schemaRef ds:uri="c18953cd-5a36-4aa1-bc78-ca8ad4d385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0E227F8-4D7C-453A-B64F-593AA0E97A5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90</Slides>
  <Notes>90</Notes>
  <HiddenSlides>0</HiddenSlide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Custom Design</vt:lpstr>
      <vt:lpstr>Cover</vt:lpstr>
      <vt:lpstr>National Overview</vt:lpstr>
      <vt:lpstr>National Overview</vt:lpstr>
      <vt:lpstr>Comparator Organisations</vt:lpstr>
      <vt:lpstr>Cover 2</vt:lpstr>
      <vt:lpstr>Survey Method</vt:lpstr>
      <vt:lpstr>I1</vt:lpstr>
      <vt:lpstr>I1</vt:lpstr>
      <vt:lpstr>I2</vt:lpstr>
      <vt:lpstr>I2</vt:lpstr>
      <vt:lpstr>I5</vt:lpstr>
      <vt:lpstr>I5</vt:lpstr>
      <vt:lpstr>I7</vt:lpstr>
      <vt:lpstr>I7</vt:lpstr>
      <vt:lpstr>I13</vt:lpstr>
      <vt:lpstr>I25</vt:lpstr>
      <vt:lpstr>I25</vt:lpstr>
      <vt:lpstr>I29</vt:lpstr>
      <vt:lpstr>I3</vt:lpstr>
      <vt:lpstr>I4 - Stage 1</vt:lpstr>
      <vt:lpstr>N19 Stage 1</vt:lpstr>
      <vt:lpstr>I4 - Stage 2</vt:lpstr>
      <vt:lpstr>N19 Stage 2</vt:lpstr>
      <vt:lpstr>I4 Stage 1 &amp; 2</vt:lpstr>
      <vt:lpstr>I3 &amp; I4</vt:lpstr>
      <vt:lpstr>I15 per 100 homes</vt:lpstr>
      <vt:lpstr>I15 cases resolved</vt:lpstr>
      <vt:lpstr>N31</vt:lpstr>
      <vt:lpstr>N32</vt:lpstr>
      <vt:lpstr>Cover 3</vt:lpstr>
      <vt:lpstr>I6</vt:lpstr>
      <vt:lpstr>C10</vt:lpstr>
      <vt:lpstr>I8</vt:lpstr>
      <vt:lpstr>I9</vt:lpstr>
      <vt:lpstr>I10</vt:lpstr>
      <vt:lpstr>I12</vt:lpstr>
      <vt:lpstr>I12</vt:lpstr>
      <vt:lpstr>I11</vt:lpstr>
      <vt:lpstr>I11</vt:lpstr>
      <vt:lpstr>Cover 4</vt:lpstr>
      <vt:lpstr>Housing Lists &amp; Lets</vt:lpstr>
      <vt:lpstr>I17</vt:lpstr>
      <vt:lpstr>I14</vt:lpstr>
      <vt:lpstr>C2</vt:lpstr>
      <vt:lpstr>C2 - Excluding Homeless</vt:lpstr>
      <vt:lpstr>C2 - Homeless</vt:lpstr>
      <vt:lpstr>I16</vt:lpstr>
      <vt:lpstr>I16</vt:lpstr>
      <vt:lpstr>I16 - Homeless</vt:lpstr>
      <vt:lpstr>N10</vt:lpstr>
      <vt:lpstr>C4 &amp; I22</vt:lpstr>
      <vt:lpstr>I21</vt:lpstr>
      <vt:lpstr>I19</vt:lpstr>
      <vt:lpstr>I21</vt:lpstr>
      <vt:lpstr>Cover 5</vt:lpstr>
      <vt:lpstr>H1</vt:lpstr>
      <vt:lpstr>H5</vt:lpstr>
      <vt:lpstr>H7</vt:lpstr>
      <vt:lpstr>H3 Social Tenancy Outcomes</vt:lpstr>
      <vt:lpstr>H17</vt:lpstr>
      <vt:lpstr>H15</vt:lpstr>
      <vt:lpstr>Cover 6</vt:lpstr>
      <vt:lpstr>C17</vt:lpstr>
      <vt:lpstr>C5</vt:lpstr>
      <vt:lpstr>C5 &amp; C17</vt:lpstr>
      <vt:lpstr>N18</vt:lpstr>
      <vt:lpstr>I26</vt:lpstr>
      <vt:lpstr>I27 - Current</vt:lpstr>
      <vt:lpstr>I27 - Former</vt:lpstr>
      <vt:lpstr>N34 - Terminating</vt:lpstr>
      <vt:lpstr>N34 - Average Debt</vt:lpstr>
      <vt:lpstr>N35 - Arrears Collected</vt:lpstr>
      <vt:lpstr>C7</vt:lpstr>
      <vt:lpstr>I27 - Gross</vt:lpstr>
      <vt:lpstr>I27 - Gross</vt:lpstr>
      <vt:lpstr>I27 - Gross</vt:lpstr>
      <vt:lpstr>N33</vt:lpstr>
      <vt:lpstr>Cover 7</vt:lpstr>
      <vt:lpstr>I30</vt:lpstr>
      <vt:lpstr>N36 - Low Demand</vt:lpstr>
      <vt:lpstr>N36 - Not Low Demand Relet Time</vt:lpstr>
      <vt:lpstr>N36 - Low Demand Relet Time</vt:lpstr>
      <vt:lpstr>N36 - Low &amp; Not Low Demand Relet Time</vt:lpstr>
      <vt:lpstr>N43</vt:lpstr>
      <vt:lpstr>I18</vt:lpstr>
      <vt:lpstr>Landlord Report</vt:lpstr>
      <vt:lpstr>Landlord Report</vt:lpstr>
      <vt:lpstr>Communities of Practice</vt:lpstr>
      <vt:lpstr>Membership Offer</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Power BI</dc:creator>
  <cp:revision>1</cp:revision>
  <dcterms:created xsi:type="dcterms:W3CDTF">2016-09-04T11:54:55Z</dcterms:created>
  <dcterms:modified xsi:type="dcterms:W3CDTF">2023-11-03T12:45:23Z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0x01010096F0ECA994276C45A9909560675A72BE</vt:lpwstr>
  </property>
</Properties>
</file>